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SemiBold"/>
      <p:regular r:id="rId25"/>
      <p:bold r:id="rId26"/>
      <p:italic r:id="rId27"/>
      <p:boldItalic r:id="rId28"/>
    </p:embeddedFont>
    <p:embeddedFont>
      <p:font typeface="Montserrat"/>
      <p:bold r:id="rId29"/>
      <p:boldItalic r:id="rId30"/>
    </p:embeddedFont>
    <p:embeddedFont>
      <p:font typeface="Montserrat Medium"/>
      <p:regular r:id="rId31"/>
      <p:bold r:id="rId32"/>
      <p:italic r:id="rId33"/>
      <p:boldItalic r:id="rId34"/>
    </p:embeddedFont>
    <p:embeddedFont>
      <p:font typeface="Open Sans SemiBold"/>
      <p:regular r:id="rId35"/>
      <p:bold r:id="rId36"/>
      <p:italic r:id="rId37"/>
      <p:boldItalic r:id="rId38"/>
    </p:embeddedFont>
    <p:embeddedFont>
      <p:font typeface="Montserrat ExtraBold"/>
      <p:bold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5.xml"/><Relationship Id="rId33" Type="http://schemas.openxmlformats.org/officeDocument/2006/relationships/font" Target="fonts/MontserratMedium-italic.fntdata"/><Relationship Id="rId10" Type="http://schemas.openxmlformats.org/officeDocument/2006/relationships/slide" Target="slides/slide4.xml"/><Relationship Id="rId32" Type="http://schemas.openxmlformats.org/officeDocument/2006/relationships/font" Target="fonts/MontserratMedium-bold.fntdata"/><Relationship Id="rId13" Type="http://schemas.openxmlformats.org/officeDocument/2006/relationships/slide" Target="slides/slide7.xml"/><Relationship Id="rId35" Type="http://schemas.openxmlformats.org/officeDocument/2006/relationships/font" Target="fonts/OpenSansSemiBold-regular.fntdata"/><Relationship Id="rId12" Type="http://schemas.openxmlformats.org/officeDocument/2006/relationships/slide" Target="slides/slide6.xml"/><Relationship Id="rId34" Type="http://schemas.openxmlformats.org/officeDocument/2006/relationships/font" Target="fonts/MontserratMedium-boldItalic.fntdata"/><Relationship Id="rId15" Type="http://schemas.openxmlformats.org/officeDocument/2006/relationships/slide" Target="slides/slide9.xml"/><Relationship Id="rId37" Type="http://schemas.openxmlformats.org/officeDocument/2006/relationships/font" Target="fonts/OpenSansSemiBold-italic.fntdata"/><Relationship Id="rId14" Type="http://schemas.openxmlformats.org/officeDocument/2006/relationships/slide" Target="slides/slide8.xml"/><Relationship Id="rId36" Type="http://schemas.openxmlformats.org/officeDocument/2006/relationships/font" Target="fonts/OpenSansSemiBold-bold.fntdata"/><Relationship Id="rId17" Type="http://schemas.openxmlformats.org/officeDocument/2006/relationships/slide" Target="slides/slide11.xml"/><Relationship Id="rId39" Type="http://schemas.openxmlformats.org/officeDocument/2006/relationships/font" Target="fonts/MontserratExtraBold-bold.fntdata"/><Relationship Id="rId16" Type="http://schemas.openxmlformats.org/officeDocument/2006/relationships/slide" Target="slides/slide10.xml"/><Relationship Id="rId38" Type="http://schemas.openxmlformats.org/officeDocument/2006/relationships/font" Target="fonts/OpenSans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aaedfdccd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5aaedfdccd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9e4c3937f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9e4c3937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6c27bc6e1e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6c27bc6e1e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6c27bc6e1e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6c27bc6e1e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6c27bc6e1e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6c27bc6e1e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6c27bc6e1e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6c27bc6e1e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3cf132f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53cf132f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9e4c393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9e4c393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Развернутый комментарий</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9e4c39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9e4c39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06165e40a_0_4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d06165e40a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682a9286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682a9286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Если вам не хватило места, вы можете здесь написать развернутый комментарий.</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56722ef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56722ef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Optional: Which picture would you use as a wallpaper?</a:t>
            </a:r>
            <a:endParaRPr b="1" sz="13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9e4c3937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9e4c3937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Развернутый комментарий.</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9e4c3937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9e4c3937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90978226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90978226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6c27bc6e1e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6c27bc6e1e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6c27bc6e1e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6c27bc6e1e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6c27bc6e1e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6c27bc6e1e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8" name="Google Shape;58;p14"/>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9" name="Google Shape;59;p14"/>
          <p:cNvPicPr preferRelativeResize="0"/>
          <p:nvPr/>
        </p:nvPicPr>
        <p:blipFill rotWithShape="1">
          <a:blip r:embed="rId2">
            <a:alphaModFix/>
          </a:blip>
          <a:srcRect b="0" l="0" r="0" t="0"/>
          <a:stretch/>
        </p:blipFill>
        <p:spPr>
          <a:xfrm>
            <a:off x="281335" y="169772"/>
            <a:ext cx="738994" cy="22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1000"/>
                                        <p:tgtEl>
                                          <p:spTgt spid="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Custom Layout">
  <p:cSld name="75_Custom Layout">
    <p:spTree>
      <p:nvGrpSpPr>
        <p:cNvPr id="61" name="Shape 61"/>
        <p:cNvGrpSpPr/>
        <p:nvPr/>
      </p:nvGrpSpPr>
      <p:grpSpPr>
        <a:xfrm>
          <a:off x="0" y="0"/>
          <a:ext cx="0" cy="0"/>
          <a:chOff x="0" y="0"/>
          <a:chExt cx="0" cy="0"/>
        </a:xfrm>
      </p:grpSpPr>
      <p:sp>
        <p:nvSpPr>
          <p:cNvPr id="62" name="Google Shape;62;p16"/>
          <p:cNvSpPr/>
          <p:nvPr>
            <p:ph idx="2" type="pic"/>
          </p:nvPr>
        </p:nvSpPr>
        <p:spPr>
          <a:xfrm>
            <a:off x="0" y="0"/>
            <a:ext cx="3055800" cy="5143500"/>
          </a:xfrm>
          <a:prstGeom prst="rect">
            <a:avLst/>
          </a:prstGeom>
          <a:solidFill>
            <a:schemeClr val="lt1"/>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3" name="Google Shape;63;p16"/>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showMasterSp="0">
  <p:cSld name="45_Custom Layout">
    <p:spTree>
      <p:nvGrpSpPr>
        <p:cNvPr id="64" name="Shape 64"/>
        <p:cNvGrpSpPr/>
        <p:nvPr/>
      </p:nvGrpSpPr>
      <p:grpSpPr>
        <a:xfrm>
          <a:off x="0" y="0"/>
          <a:ext cx="0" cy="0"/>
          <a:chOff x="0" y="0"/>
          <a:chExt cx="0" cy="0"/>
        </a:xfrm>
      </p:grpSpPr>
      <p:sp>
        <p:nvSpPr>
          <p:cNvPr id="65" name="Google Shape;65;p17"/>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7_Custom Layout">
    <p:spTree>
      <p:nvGrpSpPr>
        <p:cNvPr id="66" name="Shape 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solidFill>
          <a:schemeClr val="lt1"/>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1_Custom Layout">
  <p:cSld name="131_Custom Layout">
    <p:spTree>
      <p:nvGrpSpPr>
        <p:cNvPr id="69" name="Shape 69"/>
        <p:cNvGrpSpPr/>
        <p:nvPr/>
      </p:nvGrpSpPr>
      <p:grpSpPr>
        <a:xfrm>
          <a:off x="0" y="0"/>
          <a:ext cx="0" cy="0"/>
          <a:chOff x="0" y="0"/>
          <a:chExt cx="0" cy="0"/>
        </a:xfrm>
      </p:grpSpPr>
      <p:sp>
        <p:nvSpPr>
          <p:cNvPr id="70" name="Google Shape;70;p2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20"/>
          <p:cNvSpPr/>
          <p:nvPr>
            <p:ph idx="2" type="pic"/>
          </p:nvPr>
        </p:nvSpPr>
        <p:spPr>
          <a:xfrm>
            <a:off x="5336381" y="0"/>
            <a:ext cx="3807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Custom Layout" showMasterSp="0">
  <p:cSld name="65_Custom Layout">
    <p:spTree>
      <p:nvGrpSpPr>
        <p:cNvPr id="72" name="Shape 72"/>
        <p:cNvGrpSpPr/>
        <p:nvPr/>
      </p:nvGrpSpPr>
      <p:grpSpPr>
        <a:xfrm>
          <a:off x="0" y="0"/>
          <a:ext cx="0" cy="0"/>
          <a:chOff x="0" y="0"/>
          <a:chExt cx="0" cy="0"/>
        </a:xfrm>
      </p:grpSpPr>
      <p:sp>
        <p:nvSpPr>
          <p:cNvPr id="73" name="Google Shape;73;p21"/>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4" name="Shape 74"/>
        <p:cNvGrpSpPr/>
        <p:nvPr/>
      </p:nvGrpSpPr>
      <p:grpSpPr>
        <a:xfrm>
          <a:off x="0" y="0"/>
          <a:ext cx="0" cy="0"/>
          <a:chOff x="0" y="0"/>
          <a:chExt cx="0" cy="0"/>
        </a:xfrm>
      </p:grpSpPr>
      <p:sp>
        <p:nvSpPr>
          <p:cNvPr id="75" name="Google Shape;75;p22"/>
          <p:cNvSpPr/>
          <p:nvPr>
            <p:ph idx="2" type="pic"/>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600"/>
              </a:spcBef>
              <a:spcAft>
                <a:spcPts val="0"/>
              </a:spcAft>
              <a:buClr>
                <a:schemeClr val="dk1"/>
              </a:buClr>
              <a:buSzPts val="1200"/>
              <a:buFont typeface="Arial"/>
              <a:buChar char="•"/>
              <a:defRPr b="0" i="0" sz="10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chemeClr val="dk1"/>
              </a:buClr>
              <a:buSzPts val="18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chemeClr val="dk1"/>
              </a:buClr>
              <a:buSzPts val="15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lvl="8"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23"/>
          <p:cNvSpPr/>
          <p:nvPr>
            <p:ph idx="2" type="pic"/>
          </p:nvPr>
        </p:nvSpPr>
        <p:spPr>
          <a:xfrm>
            <a:off x="4572000" y="0"/>
            <a:ext cx="4572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8" name="Google Shape;78;p23"/>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79" name="Shape 79"/>
        <p:cNvGrpSpPr/>
        <p:nvPr/>
      </p:nvGrpSpPr>
      <p:grpSpPr>
        <a:xfrm>
          <a:off x="0" y="0"/>
          <a:ext cx="0" cy="0"/>
          <a:chOff x="0" y="0"/>
          <a:chExt cx="0" cy="0"/>
        </a:xfrm>
      </p:grpSpPr>
      <p:sp>
        <p:nvSpPr>
          <p:cNvPr id="80" name="Google Shape;80;p24"/>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4"/>
          <p:cNvSpPr/>
          <p:nvPr>
            <p:ph idx="2" type="pic"/>
          </p:nvPr>
        </p:nvSpPr>
        <p:spPr>
          <a:xfrm>
            <a:off x="764381" y="0"/>
            <a:ext cx="2286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
        <p:nvSpPr>
          <p:cNvPr id="83" name="Google Shape;83;p25"/>
          <p:cNvSpPr txBox="1"/>
          <p:nvPr>
            <p:ph type="title"/>
          </p:nvPr>
        </p:nvSpPr>
        <p:spPr>
          <a:xfrm>
            <a:off x="5332065" y="710026"/>
            <a:ext cx="3049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25"/>
          <p:cNvSpPr/>
          <p:nvPr>
            <p:ph idx="2" type="pic"/>
          </p:nvPr>
        </p:nvSpPr>
        <p:spPr>
          <a:xfrm>
            <a:off x="762000" y="0"/>
            <a:ext cx="3810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5" name="Shape 85"/>
        <p:cNvGrpSpPr/>
        <p:nvPr/>
      </p:nvGrpSpPr>
      <p:grpSpPr>
        <a:xfrm>
          <a:off x="0" y="0"/>
          <a:ext cx="0" cy="0"/>
          <a:chOff x="0" y="0"/>
          <a:chExt cx="0" cy="0"/>
        </a:xfrm>
      </p:grpSpPr>
      <p:sp>
        <p:nvSpPr>
          <p:cNvPr id="86" name="Google Shape;86;p26"/>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26"/>
          <p:cNvSpPr/>
          <p:nvPr>
            <p:ph idx="2" type="pic"/>
          </p:nvPr>
        </p:nvSpPr>
        <p:spPr>
          <a:xfrm>
            <a:off x="762000" y="3429000"/>
            <a:ext cx="83820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88" name="Shape 88"/>
        <p:cNvGrpSpPr/>
        <p:nvPr/>
      </p:nvGrpSpPr>
      <p:grpSpPr>
        <a:xfrm>
          <a:off x="0" y="0"/>
          <a:ext cx="0" cy="0"/>
          <a:chOff x="0" y="0"/>
          <a:chExt cx="0" cy="0"/>
        </a:xfrm>
      </p:grpSpPr>
      <p:sp>
        <p:nvSpPr>
          <p:cNvPr id="89" name="Google Shape;89;p27"/>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7"/>
          <p:cNvSpPr/>
          <p:nvPr>
            <p:ph idx="2" type="pic"/>
          </p:nvPr>
        </p:nvSpPr>
        <p:spPr>
          <a:xfrm>
            <a:off x="6185389" y="0"/>
            <a:ext cx="2958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Custom Layout">
  <p:cSld name="90_Custom Layout">
    <p:spTree>
      <p:nvGrpSpPr>
        <p:cNvPr id="91" name="Shape 91"/>
        <p:cNvGrpSpPr/>
        <p:nvPr/>
      </p:nvGrpSpPr>
      <p:grpSpPr>
        <a:xfrm>
          <a:off x="0" y="0"/>
          <a:ext cx="0" cy="0"/>
          <a:chOff x="0" y="0"/>
          <a:chExt cx="0" cy="0"/>
        </a:xfrm>
      </p:grpSpPr>
      <p:sp>
        <p:nvSpPr>
          <p:cNvPr id="92" name="Google Shape;92;p28"/>
          <p:cNvSpPr txBox="1"/>
          <p:nvPr>
            <p:ph type="title"/>
          </p:nvPr>
        </p:nvSpPr>
        <p:spPr>
          <a:xfrm>
            <a:off x="1521619" y="710026"/>
            <a:ext cx="3812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9_Custom Layout">
  <p:cSld name="129_Custom Layout">
    <p:spTree>
      <p:nvGrpSpPr>
        <p:cNvPr id="93" name="Shape 93"/>
        <p:cNvGrpSpPr/>
        <p:nvPr/>
      </p:nvGrpSpPr>
      <p:grpSpPr>
        <a:xfrm>
          <a:off x="0" y="0"/>
          <a:ext cx="0" cy="0"/>
          <a:chOff x="0" y="0"/>
          <a:chExt cx="0" cy="0"/>
        </a:xfrm>
      </p:grpSpPr>
      <p:sp>
        <p:nvSpPr>
          <p:cNvPr id="94" name="Google Shape;94;p29"/>
          <p:cNvSpPr txBox="1"/>
          <p:nvPr>
            <p:ph type="title"/>
          </p:nvPr>
        </p:nvSpPr>
        <p:spPr>
          <a:xfrm>
            <a:off x="1521618" y="710026"/>
            <a:ext cx="3979200" cy="1104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3_Custom Layout">
  <p:cSld name="133_Custom Layout">
    <p:bg>
      <p:bgPr>
        <a:solidFill>
          <a:schemeClr val="lt1"/>
        </a:solidFill>
      </p:bgPr>
    </p:bg>
    <p:spTree>
      <p:nvGrpSpPr>
        <p:cNvPr id="95" name="Shape 95"/>
        <p:cNvGrpSpPr/>
        <p:nvPr/>
      </p:nvGrpSpPr>
      <p:grpSpPr>
        <a:xfrm>
          <a:off x="0" y="0"/>
          <a:ext cx="0" cy="0"/>
          <a:chOff x="0" y="0"/>
          <a:chExt cx="0" cy="0"/>
        </a:xfrm>
      </p:grpSpPr>
      <p:sp>
        <p:nvSpPr>
          <p:cNvPr id="96" name="Google Shape;96;p30"/>
          <p:cNvSpPr txBox="1"/>
          <p:nvPr>
            <p:ph type="title"/>
          </p:nvPr>
        </p:nvSpPr>
        <p:spPr>
          <a:xfrm>
            <a:off x="3111783" y="1038639"/>
            <a:ext cx="2920500" cy="9375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700"/>
              <a:buFont typeface="Montserra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30"/>
          <p:cNvSpPr/>
          <p:nvPr>
            <p:ph idx="2" type="pic"/>
          </p:nvPr>
        </p:nvSpPr>
        <p:spPr>
          <a:xfrm>
            <a:off x="1285874" y="587184"/>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8" name="Google Shape;98;p30"/>
          <p:cNvSpPr/>
          <p:nvPr>
            <p:ph idx="3" type="pic"/>
          </p:nvPr>
        </p:nvSpPr>
        <p:spPr>
          <a:xfrm>
            <a:off x="6336507" y="587183"/>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9" name="Google Shape;99;p30"/>
          <p:cNvSpPr/>
          <p:nvPr>
            <p:ph idx="4" type="pic"/>
          </p:nvPr>
        </p:nvSpPr>
        <p:spPr>
          <a:xfrm>
            <a:off x="1285874"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0" name="Google Shape;100;p30"/>
          <p:cNvSpPr/>
          <p:nvPr>
            <p:ph idx="5" type="pic"/>
          </p:nvPr>
        </p:nvSpPr>
        <p:spPr>
          <a:xfrm>
            <a:off x="6336507"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bg>
      <p:bgPr>
        <a:solidFill>
          <a:schemeClr val="lt1"/>
        </a:solidFill>
      </p:bgPr>
    </p:bg>
    <p:spTree>
      <p:nvGrpSpPr>
        <p:cNvPr id="101" name="Shape 101"/>
        <p:cNvGrpSpPr/>
        <p:nvPr/>
      </p:nvGrpSpPr>
      <p:grpSpPr>
        <a:xfrm>
          <a:off x="0" y="0"/>
          <a:ext cx="0" cy="0"/>
          <a:chOff x="0" y="0"/>
          <a:chExt cx="0" cy="0"/>
        </a:xfrm>
      </p:grpSpPr>
      <p:sp>
        <p:nvSpPr>
          <p:cNvPr id="102" name="Google Shape;102;p3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31"/>
          <p:cNvSpPr/>
          <p:nvPr>
            <p:ph idx="2" type="pic"/>
          </p:nvPr>
        </p:nvSpPr>
        <p:spPr>
          <a:xfrm>
            <a:off x="1674018"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4" name="Google Shape;104;p31"/>
          <p:cNvSpPr/>
          <p:nvPr>
            <p:ph idx="3" type="pic"/>
          </p:nvPr>
        </p:nvSpPr>
        <p:spPr>
          <a:xfrm>
            <a:off x="5123023"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5" name="Google Shape;105;p31"/>
          <p:cNvSpPr/>
          <p:nvPr>
            <p:ph idx="4" type="pic"/>
          </p:nvPr>
        </p:nvSpPr>
        <p:spPr>
          <a:xfrm>
            <a:off x="3398521"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6" name="Google Shape;106;p31"/>
          <p:cNvSpPr/>
          <p:nvPr>
            <p:ph idx="5" type="pic"/>
          </p:nvPr>
        </p:nvSpPr>
        <p:spPr>
          <a:xfrm>
            <a:off x="6847526"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50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7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107" name="Shape 107"/>
        <p:cNvGrpSpPr/>
        <p:nvPr/>
      </p:nvGrpSpPr>
      <p:grpSpPr>
        <a:xfrm>
          <a:off x="0" y="0"/>
          <a:ext cx="0" cy="0"/>
          <a:chOff x="0" y="0"/>
          <a:chExt cx="0" cy="0"/>
        </a:xfrm>
      </p:grpSpPr>
      <p:sp>
        <p:nvSpPr>
          <p:cNvPr id="108" name="Google Shape;108;p3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32"/>
          <p:cNvSpPr/>
          <p:nvPr>
            <p:ph idx="2" type="pic"/>
          </p:nvPr>
        </p:nvSpPr>
        <p:spPr>
          <a:xfrm>
            <a:off x="1521618" y="2085432"/>
            <a:ext cx="1512000" cy="15120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0" name="Google Shape;110;p32"/>
          <p:cNvSpPr/>
          <p:nvPr>
            <p:ph idx="3" type="pic"/>
          </p:nvPr>
        </p:nvSpPr>
        <p:spPr>
          <a:xfrm>
            <a:off x="462159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1" name="Google Shape;111;p32"/>
          <p:cNvSpPr/>
          <p:nvPr>
            <p:ph idx="4" type="pic"/>
          </p:nvPr>
        </p:nvSpPr>
        <p:spPr>
          <a:xfrm>
            <a:off x="617158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2" name="Google Shape;112;p32"/>
          <p:cNvSpPr/>
          <p:nvPr>
            <p:ph idx="5" type="pic"/>
          </p:nvPr>
        </p:nvSpPr>
        <p:spPr>
          <a:xfrm>
            <a:off x="7721580"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3" name="Google Shape;113;p32"/>
          <p:cNvSpPr/>
          <p:nvPr>
            <p:ph idx="6" type="pic"/>
          </p:nvPr>
        </p:nvSpPr>
        <p:spPr>
          <a:xfrm>
            <a:off x="1521618"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4" name="Google Shape;114;p32"/>
          <p:cNvSpPr/>
          <p:nvPr>
            <p:ph idx="7" type="pic"/>
          </p:nvPr>
        </p:nvSpPr>
        <p:spPr>
          <a:xfrm>
            <a:off x="307160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5" name="Google Shape;115;p32"/>
          <p:cNvSpPr/>
          <p:nvPr>
            <p:ph idx="8" type="pic"/>
          </p:nvPr>
        </p:nvSpPr>
        <p:spPr>
          <a:xfrm>
            <a:off x="462159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6" name="Google Shape;116;p32"/>
          <p:cNvSpPr/>
          <p:nvPr>
            <p:ph idx="9" type="pic"/>
          </p:nvPr>
        </p:nvSpPr>
        <p:spPr>
          <a:xfrm>
            <a:off x="617158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7" name="Google Shape;117;p32"/>
          <p:cNvSpPr/>
          <p:nvPr>
            <p:ph idx="13" type="pic"/>
          </p:nvPr>
        </p:nvSpPr>
        <p:spPr>
          <a:xfrm>
            <a:off x="7721580"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8" name="Google Shape;118;p32"/>
          <p:cNvSpPr/>
          <p:nvPr>
            <p:ph idx="14" type="pic"/>
          </p:nvPr>
        </p:nvSpPr>
        <p:spPr>
          <a:xfrm>
            <a:off x="3071609" y="2085432"/>
            <a:ext cx="1512000" cy="15120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60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9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12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1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18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21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24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27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3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19" name="Shape 119"/>
        <p:cNvGrpSpPr/>
        <p:nvPr/>
      </p:nvGrpSpPr>
      <p:grpSpPr>
        <a:xfrm>
          <a:off x="0" y="0"/>
          <a:ext cx="0" cy="0"/>
          <a:chOff x="0" y="0"/>
          <a:chExt cx="0" cy="0"/>
        </a:xfrm>
      </p:grpSpPr>
      <p:sp>
        <p:nvSpPr>
          <p:cNvPr id="120" name="Google Shape;120;p33"/>
          <p:cNvSpPr txBox="1"/>
          <p:nvPr>
            <p:ph type="title"/>
          </p:nvPr>
        </p:nvSpPr>
        <p:spPr>
          <a:xfrm>
            <a:off x="1521618" y="710026"/>
            <a:ext cx="2324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33"/>
          <p:cNvSpPr/>
          <p:nvPr>
            <p:ph idx="2" type="pic"/>
          </p:nvPr>
        </p:nvSpPr>
        <p:spPr>
          <a:xfrm>
            <a:off x="4035688"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2" name="Google Shape;122;p33"/>
          <p:cNvSpPr/>
          <p:nvPr>
            <p:ph idx="3" type="pic"/>
          </p:nvPr>
        </p:nvSpPr>
        <p:spPr>
          <a:xfrm>
            <a:off x="5673602"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3" name="Google Shape;123;p33"/>
          <p:cNvSpPr/>
          <p:nvPr>
            <p:ph idx="4" type="pic"/>
          </p:nvPr>
        </p:nvSpPr>
        <p:spPr>
          <a:xfrm>
            <a:off x="7311515"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4" name="Google Shape;124;p33"/>
          <p:cNvSpPr/>
          <p:nvPr>
            <p:ph idx="5" type="pic"/>
          </p:nvPr>
        </p:nvSpPr>
        <p:spPr>
          <a:xfrm>
            <a:off x="239777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5" name="Google Shape;125;p33"/>
          <p:cNvSpPr/>
          <p:nvPr>
            <p:ph idx="6" type="pic"/>
          </p:nvPr>
        </p:nvSpPr>
        <p:spPr>
          <a:xfrm>
            <a:off x="4035688"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6" name="Google Shape;126;p33"/>
          <p:cNvSpPr/>
          <p:nvPr>
            <p:ph idx="7" type="pic"/>
          </p:nvPr>
        </p:nvSpPr>
        <p:spPr>
          <a:xfrm>
            <a:off x="5673602"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7" name="Google Shape;127;p33"/>
          <p:cNvSpPr/>
          <p:nvPr>
            <p:ph idx="8" type="pic"/>
          </p:nvPr>
        </p:nvSpPr>
        <p:spPr>
          <a:xfrm>
            <a:off x="731151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9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12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18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21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24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27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28" name="Shape 128"/>
        <p:cNvGrpSpPr/>
        <p:nvPr/>
      </p:nvGrpSpPr>
      <p:grpSpPr>
        <a:xfrm>
          <a:off x="0" y="0"/>
          <a:ext cx="0" cy="0"/>
          <a:chOff x="0" y="0"/>
          <a:chExt cx="0" cy="0"/>
        </a:xfrm>
      </p:grpSpPr>
      <p:sp>
        <p:nvSpPr>
          <p:cNvPr id="129" name="Google Shape;129;p34"/>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34"/>
          <p:cNvSpPr/>
          <p:nvPr>
            <p:ph idx="2" type="pic"/>
          </p:nvPr>
        </p:nvSpPr>
        <p:spPr>
          <a:xfrm>
            <a:off x="4564381" y="426720"/>
            <a:ext cx="45798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1" name="Google Shape;131;p34"/>
          <p:cNvSpPr/>
          <p:nvPr>
            <p:ph idx="3" type="pic"/>
          </p:nvPr>
        </p:nvSpPr>
        <p:spPr>
          <a:xfrm>
            <a:off x="2293620" y="3429000"/>
            <a:ext cx="38022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10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2" name="Shape 132"/>
        <p:cNvGrpSpPr/>
        <p:nvPr/>
      </p:nvGrpSpPr>
      <p:grpSpPr>
        <a:xfrm>
          <a:off x="0" y="0"/>
          <a:ext cx="0" cy="0"/>
          <a:chOff x="0" y="0"/>
          <a:chExt cx="0" cy="0"/>
        </a:xfrm>
      </p:grpSpPr>
      <p:sp>
        <p:nvSpPr>
          <p:cNvPr id="133" name="Google Shape;133;p35"/>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35"/>
          <p:cNvSpPr/>
          <p:nvPr>
            <p:ph idx="2" type="pic"/>
          </p:nvPr>
        </p:nvSpPr>
        <p:spPr>
          <a:xfrm>
            <a:off x="1266776" y="2137947"/>
            <a:ext cx="38022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_Custom Layout">
  <p:cSld name="91_Custom Layout">
    <p:spTree>
      <p:nvGrpSpPr>
        <p:cNvPr id="135" name="Shape 135"/>
        <p:cNvGrpSpPr/>
        <p:nvPr/>
      </p:nvGrpSpPr>
      <p:grpSpPr>
        <a:xfrm>
          <a:off x="0" y="0"/>
          <a:ext cx="0" cy="0"/>
          <a:chOff x="0" y="0"/>
          <a:chExt cx="0" cy="0"/>
        </a:xfrm>
      </p:grpSpPr>
      <p:sp>
        <p:nvSpPr>
          <p:cNvPr id="136" name="Google Shape;136;p36"/>
          <p:cNvSpPr txBox="1"/>
          <p:nvPr>
            <p:ph type="title"/>
          </p:nvPr>
        </p:nvSpPr>
        <p:spPr>
          <a:xfrm>
            <a:off x="1521618" y="409057"/>
            <a:ext cx="7334400" cy="981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p:nvPr>
            <p:ph idx="2" type="pic"/>
          </p:nvPr>
        </p:nvSpPr>
        <p:spPr>
          <a:xfrm>
            <a:off x="1600957"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8" name="Google Shape;138;p36"/>
          <p:cNvSpPr/>
          <p:nvPr>
            <p:ph idx="3" type="pic"/>
          </p:nvPr>
        </p:nvSpPr>
        <p:spPr>
          <a:xfrm>
            <a:off x="4078818"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9" name="Google Shape;139;p36"/>
          <p:cNvSpPr/>
          <p:nvPr>
            <p:ph idx="4" type="pic"/>
          </p:nvPr>
        </p:nvSpPr>
        <p:spPr>
          <a:xfrm>
            <a:off x="6556679"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50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9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40" name="Shape 140"/>
        <p:cNvGrpSpPr/>
        <p:nvPr/>
      </p:nvGrpSpPr>
      <p:grpSpPr>
        <a:xfrm>
          <a:off x="0" y="0"/>
          <a:ext cx="0" cy="0"/>
          <a:chOff x="0" y="0"/>
          <a:chExt cx="0" cy="0"/>
        </a:xfrm>
      </p:grpSpPr>
      <p:sp>
        <p:nvSpPr>
          <p:cNvPr id="141" name="Google Shape;141;p37"/>
          <p:cNvSpPr txBox="1"/>
          <p:nvPr>
            <p:ph type="title"/>
          </p:nvPr>
        </p:nvSpPr>
        <p:spPr>
          <a:xfrm>
            <a:off x="1521618" y="710026"/>
            <a:ext cx="30003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37"/>
          <p:cNvSpPr/>
          <p:nvPr>
            <p:ph idx="2" type="pic"/>
          </p:nvPr>
        </p:nvSpPr>
        <p:spPr>
          <a:xfrm>
            <a:off x="5334001" y="885194"/>
            <a:ext cx="2793300" cy="3373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43" name="Shape 143"/>
        <p:cNvGrpSpPr/>
        <p:nvPr/>
      </p:nvGrpSpPr>
      <p:grpSpPr>
        <a:xfrm>
          <a:off x="0" y="0"/>
          <a:ext cx="0" cy="0"/>
          <a:chOff x="0" y="0"/>
          <a:chExt cx="0" cy="0"/>
        </a:xfrm>
      </p:grpSpPr>
      <p:sp>
        <p:nvSpPr>
          <p:cNvPr id="144" name="Google Shape;144;p38"/>
          <p:cNvSpPr txBox="1"/>
          <p:nvPr>
            <p:ph type="title"/>
          </p:nvPr>
        </p:nvSpPr>
        <p:spPr>
          <a:xfrm>
            <a:off x="1343025" y="782144"/>
            <a:ext cx="6458100" cy="3717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400"/>
              <a:buFont typeface="Arial"/>
              <a:buNone/>
              <a:defRPr b="0" i="0"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846">
          <p15:clr>
            <a:srgbClr val="FBAE40"/>
          </p15:clr>
        </p15:guide>
        <p15:guide id="4" pos="4914">
          <p15:clr>
            <a:srgbClr val="FBAE40"/>
          </p15:clr>
        </p15:guide>
        <p15:guide id="5" orient="horz" pos="360">
          <p15:clr>
            <a:srgbClr val="FBAE40"/>
          </p15:clr>
        </p15:guide>
        <p15:guide id="6" orient="horz"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2">
    <p:spTree>
      <p:nvGrpSpPr>
        <p:cNvPr id="145" name="Shape 145"/>
        <p:cNvGrpSpPr/>
        <p:nvPr/>
      </p:nvGrpSpPr>
      <p:grpSpPr>
        <a:xfrm>
          <a:off x="0" y="0"/>
          <a:ext cx="0" cy="0"/>
          <a:chOff x="0" y="0"/>
          <a:chExt cx="0" cy="0"/>
        </a:xfrm>
      </p:grpSpPr>
      <p:sp>
        <p:nvSpPr>
          <p:cNvPr id="146" name="Google Shape;146;p39"/>
          <p:cNvSpPr txBox="1"/>
          <p:nvPr>
            <p:ph type="title"/>
          </p:nvPr>
        </p:nvSpPr>
        <p:spPr>
          <a:xfrm>
            <a:off x="1130884" y="710026"/>
            <a:ext cx="61509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Custom Layout">
  <p:cSld name="80_Custom Layout">
    <p:spTree>
      <p:nvGrpSpPr>
        <p:cNvPr id="147" name="Shape 147"/>
        <p:cNvGrpSpPr/>
        <p:nvPr/>
      </p:nvGrpSpPr>
      <p:grpSpPr>
        <a:xfrm>
          <a:off x="0" y="0"/>
          <a:ext cx="0" cy="0"/>
          <a:chOff x="0" y="0"/>
          <a:chExt cx="0" cy="0"/>
        </a:xfrm>
      </p:grpSpPr>
      <p:sp>
        <p:nvSpPr>
          <p:cNvPr id="148" name="Google Shape;148;p4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40"/>
          <p:cNvSpPr/>
          <p:nvPr>
            <p:ph idx="2" type="pic"/>
          </p:nvPr>
        </p:nvSpPr>
        <p:spPr>
          <a:xfrm>
            <a:off x="6093617" y="0"/>
            <a:ext cx="30504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0" name="Shape 150"/>
        <p:cNvGrpSpPr/>
        <p:nvPr/>
      </p:nvGrpSpPr>
      <p:grpSpPr>
        <a:xfrm>
          <a:off x="0" y="0"/>
          <a:ext cx="0" cy="0"/>
          <a:chOff x="0" y="0"/>
          <a:chExt cx="0" cy="0"/>
        </a:xfrm>
      </p:grpSpPr>
      <p:sp>
        <p:nvSpPr>
          <p:cNvPr id="151" name="Google Shape;151;p4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1"/>
          <p:cNvSpPr/>
          <p:nvPr>
            <p:ph idx="2" type="pic"/>
          </p:nvPr>
        </p:nvSpPr>
        <p:spPr>
          <a:xfrm>
            <a:off x="6861303" y="0"/>
            <a:ext cx="22827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0" Type="http://schemas.openxmlformats.org/officeDocument/2006/relationships/theme" Target="../theme/theme1.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marR="0" rtl="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521618" y="1885950"/>
            <a:ext cx="6864600" cy="25719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3" name="Google Shape;53;p13"/>
          <p:cNvSpPr/>
          <p:nvPr/>
        </p:nvSpPr>
        <p:spPr>
          <a:xfrm>
            <a:off x="0" y="4718602"/>
            <a:ext cx="753000" cy="424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4" name="Google Shape;54;p13"/>
          <p:cNvSpPr txBox="1"/>
          <p:nvPr/>
        </p:nvSpPr>
        <p:spPr>
          <a:xfrm>
            <a:off x="0" y="4782171"/>
            <a:ext cx="7530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6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pic>
        <p:nvPicPr>
          <p:cNvPr id="55" name="Google Shape;55;p13"/>
          <p:cNvPicPr preferRelativeResize="0"/>
          <p:nvPr/>
        </p:nvPicPr>
        <p:blipFill rotWithShape="1">
          <a:blip r:embed="rId1">
            <a:alphaModFix/>
          </a:blip>
          <a:srcRect b="0" l="0" r="0" t="0"/>
          <a:stretch/>
        </p:blipFill>
        <p:spPr>
          <a:xfrm>
            <a:off x="281335" y="169772"/>
            <a:ext cx="738994" cy="2226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p:tgtEl>
                                          <p:spTgt spid="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os="175">
          <p15:clr>
            <a:srgbClr val="F26B43"/>
          </p15:clr>
        </p15:guide>
        <p15:guide id="8" pos="5760">
          <p15:clr>
            <a:srgbClr val="F26B43"/>
          </p15:clr>
        </p15:guide>
        <p15:guide id="9" orient="horz" pos="89">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www.youtube.com/watch?v=l_NYrWqUR40" TargetMode="Externa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youtu.be/IitIl2C3Iy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www.youtube.com/watch?v=l_NYrWqUR40&amp;feature=emb_titl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www.youtube.com/watch?v=l_NYrWqUR40" TargetMode="Externa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www.youtube.com/watch?v=l_NYrWqUR40" TargetMode="Externa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56" name="Shape 156"/>
        <p:cNvGrpSpPr/>
        <p:nvPr/>
      </p:nvGrpSpPr>
      <p:grpSpPr>
        <a:xfrm>
          <a:off x="0" y="0"/>
          <a:ext cx="0" cy="0"/>
          <a:chOff x="0" y="0"/>
          <a:chExt cx="0" cy="0"/>
        </a:xfrm>
      </p:grpSpPr>
      <p:pic>
        <p:nvPicPr>
          <p:cNvPr id="157" name="Google Shape;157;p42"/>
          <p:cNvPicPr preferRelativeResize="0"/>
          <p:nvPr/>
        </p:nvPicPr>
        <p:blipFill rotWithShape="1">
          <a:blip r:embed="rId3">
            <a:alphaModFix/>
          </a:blip>
          <a:srcRect b="12393" l="0" r="0" t="12401"/>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
        <p:nvSpPr>
          <p:cNvPr id="158" name="Google Shape;158;p42"/>
          <p:cNvSpPr txBox="1"/>
          <p:nvPr/>
        </p:nvSpPr>
        <p:spPr>
          <a:xfrm>
            <a:off x="5051075" y="1803300"/>
            <a:ext cx="3548100" cy="15369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3200">
                <a:latin typeface="Montserrat"/>
                <a:ea typeface="Montserrat"/>
                <a:cs typeface="Montserrat"/>
                <a:sym typeface="Montserrat"/>
              </a:rPr>
              <a:t>Daria Solodey</a:t>
            </a:r>
            <a:endParaRPr b="1" sz="3200">
              <a:latin typeface="Montserrat"/>
              <a:ea typeface="Montserrat"/>
              <a:cs typeface="Montserrat"/>
              <a:sym typeface="Montserrat"/>
            </a:endParaRPr>
          </a:p>
          <a:p>
            <a:pPr indent="0" lvl="0" marL="0" rtl="0" algn="l">
              <a:spcBef>
                <a:spcPts val="1000"/>
              </a:spcBef>
              <a:spcAft>
                <a:spcPts val="0"/>
              </a:spcAft>
              <a:buClr>
                <a:schemeClr val="dk2"/>
              </a:buClr>
              <a:buSzPts val="1600"/>
              <a:buFont typeface="Montserrat"/>
              <a:buNone/>
            </a:pPr>
            <a:r>
              <a:rPr lang="en" sz="1700">
                <a:latin typeface="Montserrat"/>
                <a:ea typeface="Montserrat"/>
                <a:cs typeface="Montserrat"/>
                <a:sym typeface="Montserrat"/>
              </a:rPr>
              <a:t>Methodologist, course creator, English teacher</a:t>
            </a:r>
            <a:endParaRPr b="1" sz="3200">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24" name="Shape 224"/>
        <p:cNvGrpSpPr/>
        <p:nvPr/>
      </p:nvGrpSpPr>
      <p:grpSpPr>
        <a:xfrm>
          <a:off x="0" y="0"/>
          <a:ext cx="0" cy="0"/>
          <a:chOff x="0" y="0"/>
          <a:chExt cx="0" cy="0"/>
        </a:xfrm>
      </p:grpSpPr>
      <p:sp>
        <p:nvSpPr>
          <p:cNvPr id="225" name="Google Shape;225;p51"/>
          <p:cNvSpPr txBox="1"/>
          <p:nvPr/>
        </p:nvSpPr>
        <p:spPr>
          <a:xfrm>
            <a:off x="1067900" y="71200"/>
            <a:ext cx="767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ExtraBold"/>
                <a:ea typeface="Montserrat ExtraBold"/>
                <a:cs typeface="Montserrat ExtraBold"/>
                <a:sym typeface="Montserrat ExtraBold"/>
              </a:rPr>
              <a:t>Watch the last part of the video</a:t>
            </a:r>
            <a:r>
              <a:rPr lang="en" sz="1600">
                <a:solidFill>
                  <a:schemeClr val="dk1"/>
                </a:solidFill>
                <a:latin typeface="Montserrat ExtraBold"/>
                <a:ea typeface="Montserrat ExtraBold"/>
                <a:cs typeface="Montserrat ExtraBold"/>
                <a:sym typeface="Montserrat ExtraBold"/>
              </a:rPr>
              <a:t>.</a:t>
            </a:r>
            <a:endParaRPr sz="1600">
              <a:solidFill>
                <a:schemeClr val="dk1"/>
              </a:solidFill>
              <a:latin typeface="Montserrat ExtraBold"/>
              <a:ea typeface="Montserrat ExtraBold"/>
              <a:cs typeface="Montserrat ExtraBold"/>
              <a:sym typeface="Montserrat ExtraBold"/>
            </a:endParaRPr>
          </a:p>
        </p:txBody>
      </p:sp>
      <p:pic>
        <p:nvPicPr>
          <p:cNvPr descr="View full lesson: http://ed.ted.com/lessons/3-tips-to-boost-your-confidence-ted-ed&#10;&#10;Made in partnership with the Always #LikeAGirl campaign.&#10;&#10;When faced with a big challenge where potential failure seems to lurk at every corner, you’ve probably heard the advice, “Be more confident!” But where does confidence come from, and how can you get more of it? Here are three easy tips to boost your confidence.&#10;&#10;Lesson by TED-Ed, animation by Kozmonot Animation Studio." id="226" name="Google Shape;226;p51" title="3 tips to boost your confidence - TED-Ed">
            <a:hlinkClick r:id="rId3"/>
          </p:cNvPr>
          <p:cNvPicPr preferRelativeResize="0"/>
          <p:nvPr/>
        </p:nvPicPr>
        <p:blipFill>
          <a:blip r:embed="rId4">
            <a:alphaModFix/>
          </a:blip>
          <a:stretch>
            <a:fillRect/>
          </a:stretch>
        </p:blipFill>
        <p:spPr>
          <a:xfrm>
            <a:off x="3029087" y="702400"/>
            <a:ext cx="5926576" cy="4444925"/>
          </a:xfrm>
          <a:prstGeom prst="rect">
            <a:avLst/>
          </a:prstGeom>
          <a:noFill/>
          <a:ln>
            <a:noFill/>
          </a:ln>
        </p:spPr>
      </p:pic>
      <p:sp>
        <p:nvSpPr>
          <p:cNvPr id="227" name="Google Shape;227;p51"/>
          <p:cNvSpPr txBox="1"/>
          <p:nvPr/>
        </p:nvSpPr>
        <p:spPr>
          <a:xfrm>
            <a:off x="-14650" y="1538550"/>
            <a:ext cx="3070200" cy="206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AutoNum type="arabicPeriod"/>
            </a:pPr>
            <a:r>
              <a:rPr lang="en" sz="1500">
                <a:latin typeface="Montserrat"/>
                <a:ea typeface="Montserrat"/>
                <a:cs typeface="Montserrat"/>
                <a:sym typeface="Montserrat"/>
              </a:rPr>
              <a:t>Do you give up quickly?</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AutoNum type="arabicPeriod"/>
            </a:pPr>
            <a:r>
              <a:rPr lang="en" sz="1500">
                <a:latin typeface="Montserrat"/>
                <a:ea typeface="Montserrat"/>
                <a:cs typeface="Montserrat"/>
                <a:sym typeface="Montserrat"/>
              </a:rPr>
              <a:t>Do you believe in your ability to improve?</a:t>
            </a:r>
            <a:endParaRPr sz="1500">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AutoNum type="arabicPeriod"/>
            </a:pPr>
            <a:r>
              <a:rPr lang="en" sz="1500">
                <a:latin typeface="Montserrat"/>
                <a:ea typeface="Montserrat"/>
                <a:cs typeface="Montserrat"/>
                <a:sym typeface="Montserrat"/>
              </a:rPr>
              <a:t>Which tip do you find the most useful?</a:t>
            </a:r>
            <a:endParaRPr sz="15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31" name="Shape 231"/>
        <p:cNvGrpSpPr/>
        <p:nvPr/>
      </p:nvGrpSpPr>
      <p:grpSpPr>
        <a:xfrm>
          <a:off x="0" y="0"/>
          <a:ext cx="0" cy="0"/>
          <a:chOff x="0" y="0"/>
          <a:chExt cx="0" cy="0"/>
        </a:xfrm>
      </p:grpSpPr>
      <p:sp>
        <p:nvSpPr>
          <p:cNvPr id="232" name="Google Shape;232;p52"/>
          <p:cNvSpPr txBox="1"/>
          <p:nvPr/>
        </p:nvSpPr>
        <p:spPr>
          <a:xfrm>
            <a:off x="174775" y="844175"/>
            <a:ext cx="60675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Montserrat"/>
              <a:buAutoNum type="arabicPeriod"/>
            </a:pPr>
            <a:r>
              <a:rPr lang="en" sz="1600">
                <a:latin typeface="Montserrat"/>
                <a:ea typeface="Montserrat"/>
                <a:cs typeface="Montserrat"/>
                <a:sym typeface="Montserrat"/>
              </a:rPr>
              <a:t>How can you demonstrate your confidence at the interview?</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lang="en" sz="1600">
                <a:latin typeface="Montserrat"/>
                <a:ea typeface="Montserrat"/>
                <a:cs typeface="Montserrat"/>
                <a:sym typeface="Montserrat"/>
              </a:rPr>
              <a:t>What career prospects do you have after you finish the course?</a:t>
            </a:r>
            <a:endParaRPr sz="1600">
              <a:latin typeface="Montserrat"/>
              <a:ea typeface="Montserrat"/>
              <a:cs typeface="Montserrat"/>
              <a:sym typeface="Montserrat"/>
            </a:endParaRPr>
          </a:p>
          <a:p>
            <a:pPr indent="-330200" lvl="0" marL="457200" rtl="0" algn="l">
              <a:lnSpc>
                <a:spcPct val="150000"/>
              </a:lnSpc>
              <a:spcBef>
                <a:spcPts val="0"/>
              </a:spcBef>
              <a:spcAft>
                <a:spcPts val="0"/>
              </a:spcAft>
              <a:buSzPts val="1600"/>
              <a:buFont typeface="Montserrat"/>
              <a:buAutoNum type="arabicPeriod"/>
            </a:pPr>
            <a:r>
              <a:rPr lang="en" sz="1600">
                <a:latin typeface="Montserrat"/>
                <a:ea typeface="Montserrat"/>
                <a:cs typeface="Montserrat"/>
                <a:sym typeface="Montserrat"/>
              </a:rPr>
              <a:t>What do you need to do</a:t>
            </a:r>
            <a:r>
              <a:rPr lang="en" sz="1600">
                <a:latin typeface="Montserrat"/>
                <a:ea typeface="Montserrat"/>
                <a:cs typeface="Montserrat"/>
                <a:sym typeface="Montserrat"/>
              </a:rPr>
              <a:t> to make them possible?</a:t>
            </a:r>
            <a:endParaRPr sz="1600">
              <a:latin typeface="Montserrat"/>
              <a:ea typeface="Montserrat"/>
              <a:cs typeface="Montserrat"/>
              <a:sym typeface="Montserrat"/>
            </a:endParaRPr>
          </a:p>
        </p:txBody>
      </p:sp>
      <p:pic>
        <p:nvPicPr>
          <p:cNvPr id="233" name="Google Shape;233;p52"/>
          <p:cNvPicPr preferRelativeResize="0"/>
          <p:nvPr/>
        </p:nvPicPr>
        <p:blipFill rotWithShape="1">
          <a:blip r:embed="rId3">
            <a:alphaModFix/>
          </a:blip>
          <a:srcRect b="7390" l="0" r="0" t="0"/>
          <a:stretch/>
        </p:blipFill>
        <p:spPr>
          <a:xfrm flipH="1">
            <a:off x="6242278" y="1048375"/>
            <a:ext cx="2901725" cy="409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37" name="Shape 237"/>
        <p:cNvGrpSpPr/>
        <p:nvPr/>
      </p:nvGrpSpPr>
      <p:grpSpPr>
        <a:xfrm>
          <a:off x="0" y="0"/>
          <a:ext cx="0" cy="0"/>
          <a:chOff x="0" y="0"/>
          <a:chExt cx="0" cy="0"/>
        </a:xfrm>
      </p:grpSpPr>
      <p:sp>
        <p:nvSpPr>
          <p:cNvPr id="238" name="Google Shape;238;p53"/>
          <p:cNvSpPr/>
          <p:nvPr/>
        </p:nvSpPr>
        <p:spPr>
          <a:xfrm>
            <a:off x="2252175" y="1471500"/>
            <a:ext cx="4551900" cy="22941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3"/>
          <p:cNvSpPr txBox="1"/>
          <p:nvPr/>
        </p:nvSpPr>
        <p:spPr>
          <a:xfrm>
            <a:off x="2261250" y="1563600"/>
            <a:ext cx="46215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I want to become a proficient fullstack developer and start working with new frameworks. Also, I additionally want to get new skills and improve my knowledge. I am eager to become a great professional and earn good money.</a:t>
            </a:r>
            <a:endParaRPr>
              <a:latin typeface="Montserrat"/>
              <a:ea typeface="Montserrat"/>
              <a:cs typeface="Montserrat"/>
              <a:sym typeface="Montserrat"/>
            </a:endParaRPr>
          </a:p>
          <a:p>
            <a:pPr indent="0" lvl="0" marL="0" rtl="0" algn="l">
              <a:lnSpc>
                <a:spcPct val="150000"/>
              </a:lnSpc>
              <a:spcBef>
                <a:spcPts val="0"/>
              </a:spcBef>
              <a:spcAft>
                <a:spcPts val="0"/>
              </a:spcAft>
              <a:buNone/>
            </a:pPr>
            <a:r>
              <a:rPr lang="en">
                <a:latin typeface="Montserrat"/>
                <a:ea typeface="Montserrat"/>
                <a:cs typeface="Montserrat"/>
                <a:sym typeface="Montserrat"/>
              </a:rPr>
              <a:t>I really want to get this job!!</a:t>
            </a:r>
            <a:endParaRPr>
              <a:latin typeface="Montserrat"/>
              <a:ea typeface="Montserrat"/>
              <a:cs typeface="Montserrat"/>
              <a:sym typeface="Montserrat"/>
            </a:endParaRPr>
          </a:p>
        </p:txBody>
      </p:sp>
      <p:sp>
        <p:nvSpPr>
          <p:cNvPr id="240" name="Google Shape;240;p53"/>
          <p:cNvSpPr txBox="1"/>
          <p:nvPr/>
        </p:nvSpPr>
        <p:spPr>
          <a:xfrm>
            <a:off x="3275300" y="797175"/>
            <a:ext cx="2355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Montserrat ExtraBold"/>
                <a:ea typeface="Montserrat ExtraBold"/>
                <a:cs typeface="Montserrat ExtraBold"/>
                <a:sym typeface="Montserrat ExtraBold"/>
              </a:rPr>
              <a:t>EXAMPLE</a:t>
            </a:r>
            <a:endParaRPr sz="2300">
              <a:solidFill>
                <a:schemeClr val="dk1"/>
              </a:solidFill>
              <a:latin typeface="Montserrat ExtraBold"/>
              <a:ea typeface="Montserrat ExtraBold"/>
              <a:cs typeface="Montserrat ExtraBold"/>
              <a:sym typeface="Montserrat ExtraBold"/>
            </a:endParaRPr>
          </a:p>
        </p:txBody>
      </p:sp>
      <p:sp>
        <p:nvSpPr>
          <p:cNvPr id="241" name="Google Shape;241;p53"/>
          <p:cNvSpPr txBox="1"/>
          <p:nvPr/>
        </p:nvSpPr>
        <p:spPr>
          <a:xfrm>
            <a:off x="1319825" y="71900"/>
            <a:ext cx="7020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Montserrat"/>
                <a:ea typeface="Montserrat"/>
                <a:cs typeface="Montserrat"/>
                <a:sym typeface="Montserrat"/>
              </a:rPr>
              <a:t>Read the answer to the question</a:t>
            </a:r>
            <a:r>
              <a:rPr b="1" lang="en" sz="1600">
                <a:solidFill>
                  <a:schemeClr val="dk1"/>
                </a:solidFill>
                <a:latin typeface="Montserrat"/>
                <a:ea typeface="Montserrat"/>
                <a:cs typeface="Montserrat"/>
                <a:sym typeface="Montserrat"/>
              </a:rPr>
              <a:t> “What are your career goals?</a:t>
            </a:r>
            <a:endParaRPr b="1" sz="16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600">
                <a:solidFill>
                  <a:schemeClr val="dk1"/>
                </a:solidFill>
                <a:latin typeface="Montserrat"/>
                <a:ea typeface="Montserrat"/>
                <a:cs typeface="Montserrat"/>
                <a:sym typeface="Montserrat"/>
              </a:rPr>
              <a:t>Is it a good answer? How can you improve it?</a:t>
            </a:r>
            <a:endParaRPr sz="16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45" name="Shape 245"/>
        <p:cNvGrpSpPr/>
        <p:nvPr/>
      </p:nvGrpSpPr>
      <p:grpSpPr>
        <a:xfrm>
          <a:off x="0" y="0"/>
          <a:ext cx="0" cy="0"/>
          <a:chOff x="0" y="0"/>
          <a:chExt cx="0" cy="0"/>
        </a:xfrm>
      </p:grpSpPr>
      <p:sp>
        <p:nvSpPr>
          <p:cNvPr id="246" name="Google Shape;246;p54"/>
          <p:cNvSpPr/>
          <p:nvPr/>
        </p:nvSpPr>
        <p:spPr>
          <a:xfrm>
            <a:off x="4397300" y="1371700"/>
            <a:ext cx="4551900" cy="30786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4"/>
          <p:cNvSpPr txBox="1"/>
          <p:nvPr/>
        </p:nvSpPr>
        <p:spPr>
          <a:xfrm>
            <a:off x="4433575" y="1579600"/>
            <a:ext cx="4621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I want to </a:t>
            </a:r>
            <a:r>
              <a:rPr lang="en" u="sng">
                <a:latin typeface="Montserrat"/>
                <a:ea typeface="Montserrat"/>
                <a:cs typeface="Montserrat"/>
                <a:sym typeface="Montserrat"/>
              </a:rPr>
              <a:t>become</a:t>
            </a:r>
            <a:r>
              <a:rPr lang="en">
                <a:latin typeface="Montserrat"/>
                <a:ea typeface="Montserrat"/>
                <a:cs typeface="Montserrat"/>
                <a:sym typeface="Montserrat"/>
              </a:rPr>
              <a:t> a proficient fullstack developer and start </a:t>
            </a:r>
            <a:r>
              <a:rPr lang="en" u="sng">
                <a:latin typeface="Montserrat"/>
                <a:ea typeface="Montserrat"/>
                <a:cs typeface="Montserrat"/>
                <a:sym typeface="Montserrat"/>
              </a:rPr>
              <a:t>working with</a:t>
            </a:r>
            <a:r>
              <a:rPr lang="en">
                <a:latin typeface="Montserrat"/>
                <a:ea typeface="Montserrat"/>
                <a:cs typeface="Montserrat"/>
                <a:sym typeface="Montserrat"/>
              </a:rPr>
              <a:t> React. Also, I </a:t>
            </a:r>
            <a:r>
              <a:rPr lang="en" u="sng">
                <a:latin typeface="Montserrat"/>
                <a:ea typeface="Montserrat"/>
                <a:cs typeface="Montserrat"/>
                <a:sym typeface="Montserrat"/>
              </a:rPr>
              <a:t>additionally</a:t>
            </a:r>
            <a:r>
              <a:rPr lang="en">
                <a:latin typeface="Montserrat"/>
                <a:ea typeface="Montserrat"/>
                <a:cs typeface="Montserrat"/>
                <a:sym typeface="Montserrat"/>
              </a:rPr>
              <a:t> want to </a:t>
            </a:r>
            <a:r>
              <a:rPr lang="en" u="sng">
                <a:latin typeface="Montserrat"/>
                <a:ea typeface="Montserrat"/>
                <a:cs typeface="Montserrat"/>
                <a:sym typeface="Montserrat"/>
              </a:rPr>
              <a:t>study</a:t>
            </a:r>
            <a:r>
              <a:rPr lang="en">
                <a:latin typeface="Montserrat"/>
                <a:ea typeface="Montserrat"/>
                <a:cs typeface="Montserrat"/>
                <a:sym typeface="Montserrat"/>
              </a:rPr>
              <a:t> Vue.js, TypeScript, ReactNative. After I get a half-year or year work experience with frontend, I am </a:t>
            </a:r>
            <a:r>
              <a:rPr lang="en" u="sng">
                <a:latin typeface="Montserrat"/>
                <a:ea typeface="Montserrat"/>
                <a:cs typeface="Montserrat"/>
                <a:sym typeface="Montserrat"/>
              </a:rPr>
              <a:t>eager to learn</a:t>
            </a:r>
            <a:r>
              <a:rPr lang="en">
                <a:latin typeface="Montserrat"/>
                <a:ea typeface="Montserrat"/>
                <a:cs typeface="Montserrat"/>
                <a:sym typeface="Montserrat"/>
              </a:rPr>
              <a:t> more about backend technologies and start with Node.js. I am hopeful that it would present me with new opportunities in this field.</a:t>
            </a:r>
            <a:endParaRPr i="1" sz="1600">
              <a:solidFill>
                <a:schemeClr val="dk1"/>
              </a:solidFill>
              <a:latin typeface="Montserrat"/>
              <a:ea typeface="Montserrat"/>
              <a:cs typeface="Montserrat"/>
              <a:sym typeface="Montserrat"/>
            </a:endParaRPr>
          </a:p>
        </p:txBody>
      </p:sp>
      <p:sp>
        <p:nvSpPr>
          <p:cNvPr id="248" name="Google Shape;248;p54"/>
          <p:cNvSpPr txBox="1"/>
          <p:nvPr/>
        </p:nvSpPr>
        <p:spPr>
          <a:xfrm>
            <a:off x="5429500" y="784725"/>
            <a:ext cx="2355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Montserrat ExtraBold"/>
                <a:ea typeface="Montserrat ExtraBold"/>
                <a:cs typeface="Montserrat ExtraBold"/>
                <a:sym typeface="Montserrat ExtraBold"/>
              </a:rPr>
              <a:t>EXAMPLE</a:t>
            </a:r>
            <a:endParaRPr sz="2300">
              <a:solidFill>
                <a:schemeClr val="dk1"/>
              </a:solidFill>
              <a:latin typeface="Montserrat ExtraBold"/>
              <a:ea typeface="Montserrat ExtraBold"/>
              <a:cs typeface="Montserrat ExtraBold"/>
              <a:sym typeface="Montserrat ExtraBold"/>
            </a:endParaRPr>
          </a:p>
        </p:txBody>
      </p:sp>
      <p:pic>
        <p:nvPicPr>
          <p:cNvPr id="249" name="Google Shape;249;p54"/>
          <p:cNvPicPr preferRelativeResize="0"/>
          <p:nvPr/>
        </p:nvPicPr>
        <p:blipFill>
          <a:blip r:embed="rId3">
            <a:alphaModFix/>
          </a:blip>
          <a:stretch>
            <a:fillRect/>
          </a:stretch>
        </p:blipFill>
        <p:spPr>
          <a:xfrm>
            <a:off x="0" y="2511475"/>
            <a:ext cx="3297329" cy="2632025"/>
          </a:xfrm>
          <a:prstGeom prst="rect">
            <a:avLst/>
          </a:prstGeom>
          <a:noFill/>
          <a:ln>
            <a:noFill/>
          </a:ln>
        </p:spPr>
      </p:pic>
      <p:sp>
        <p:nvSpPr>
          <p:cNvPr id="250" name="Google Shape;250;p54"/>
          <p:cNvSpPr/>
          <p:nvPr/>
        </p:nvSpPr>
        <p:spPr>
          <a:xfrm>
            <a:off x="397050" y="906200"/>
            <a:ext cx="2982900" cy="1516800"/>
          </a:xfrm>
          <a:prstGeom prst="wedgeEllipseCallout">
            <a:avLst>
              <a:gd fmla="val -20833" name="adj1"/>
              <a:gd fmla="val 625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4"/>
          <p:cNvSpPr txBox="1"/>
          <p:nvPr/>
        </p:nvSpPr>
        <p:spPr>
          <a:xfrm>
            <a:off x="708000" y="1275050"/>
            <a:ext cx="2824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700">
                <a:solidFill>
                  <a:srgbClr val="222222"/>
                </a:solidFill>
                <a:latin typeface="Montserrat Medium"/>
                <a:ea typeface="Montserrat Medium"/>
                <a:cs typeface="Montserrat Medium"/>
                <a:sym typeface="Montserrat Medium"/>
              </a:rPr>
              <a:t>Hey, </a:t>
            </a:r>
            <a:r>
              <a:rPr i="1" lang="en" sz="1700">
                <a:latin typeface="Montserrat Medium"/>
                <a:ea typeface="Montserrat Medium"/>
                <a:cs typeface="Montserrat Medium"/>
                <a:sym typeface="Montserrat Medium"/>
              </a:rPr>
              <a:t>what are your career goals?</a:t>
            </a:r>
            <a:endParaRPr i="1" sz="2000">
              <a:solidFill>
                <a:srgbClr val="222222"/>
              </a:solidFill>
              <a:latin typeface="Montserrat Medium"/>
              <a:ea typeface="Montserrat Medium"/>
              <a:cs typeface="Montserrat Medium"/>
              <a:sym typeface="Montserrat Medium"/>
            </a:endParaRPr>
          </a:p>
        </p:txBody>
      </p:sp>
      <p:sp>
        <p:nvSpPr>
          <p:cNvPr id="252" name="Google Shape;252;p54"/>
          <p:cNvSpPr txBox="1"/>
          <p:nvPr/>
        </p:nvSpPr>
        <p:spPr>
          <a:xfrm>
            <a:off x="999125" y="74325"/>
            <a:ext cx="8436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Montserrat SemiBold"/>
                <a:ea typeface="Montserrat SemiBold"/>
                <a:cs typeface="Montserrat SemiBold"/>
                <a:sym typeface="Montserrat SemiBold"/>
              </a:rPr>
              <a:t>Look at a good answer. What has changed? Is it different from your career goals?</a:t>
            </a:r>
            <a:endParaRPr sz="1500">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56" name="Shape 256"/>
        <p:cNvGrpSpPr/>
        <p:nvPr/>
      </p:nvGrpSpPr>
      <p:grpSpPr>
        <a:xfrm>
          <a:off x="0" y="0"/>
          <a:ext cx="0" cy="0"/>
          <a:chOff x="0" y="0"/>
          <a:chExt cx="0" cy="0"/>
        </a:xfrm>
      </p:grpSpPr>
      <p:sp>
        <p:nvSpPr>
          <p:cNvPr id="257" name="Google Shape;257;p55"/>
          <p:cNvSpPr/>
          <p:nvPr/>
        </p:nvSpPr>
        <p:spPr>
          <a:xfrm>
            <a:off x="4173025" y="2270900"/>
            <a:ext cx="4386600" cy="2494200"/>
          </a:xfrm>
          <a:prstGeom prst="rect">
            <a:avLst/>
          </a:prstGeom>
          <a:solidFill>
            <a:srgbClr val="CFE2F3"/>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55"/>
          <p:cNvPicPr preferRelativeResize="0"/>
          <p:nvPr/>
        </p:nvPicPr>
        <p:blipFill>
          <a:blip r:embed="rId3">
            <a:alphaModFix/>
          </a:blip>
          <a:stretch>
            <a:fillRect/>
          </a:stretch>
        </p:blipFill>
        <p:spPr>
          <a:xfrm>
            <a:off x="0" y="2511475"/>
            <a:ext cx="3297329" cy="2632025"/>
          </a:xfrm>
          <a:prstGeom prst="rect">
            <a:avLst/>
          </a:prstGeom>
          <a:noFill/>
          <a:ln>
            <a:noFill/>
          </a:ln>
        </p:spPr>
      </p:pic>
      <p:sp>
        <p:nvSpPr>
          <p:cNvPr id="259" name="Google Shape;259;p55"/>
          <p:cNvSpPr txBox="1"/>
          <p:nvPr/>
        </p:nvSpPr>
        <p:spPr>
          <a:xfrm>
            <a:off x="1985200" y="1227225"/>
            <a:ext cx="51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0" name="Google Shape;260;p55"/>
          <p:cNvSpPr/>
          <p:nvPr/>
        </p:nvSpPr>
        <p:spPr>
          <a:xfrm>
            <a:off x="397050" y="906200"/>
            <a:ext cx="2982900" cy="1516800"/>
          </a:xfrm>
          <a:prstGeom prst="wedgeEllipseCallout">
            <a:avLst>
              <a:gd fmla="val -20833" name="adj1"/>
              <a:gd fmla="val 625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5"/>
          <p:cNvSpPr txBox="1"/>
          <p:nvPr/>
        </p:nvSpPr>
        <p:spPr>
          <a:xfrm>
            <a:off x="708000" y="1275050"/>
            <a:ext cx="2824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700">
                <a:solidFill>
                  <a:srgbClr val="222222"/>
                </a:solidFill>
                <a:latin typeface="Montserrat Medium"/>
                <a:ea typeface="Montserrat Medium"/>
                <a:cs typeface="Montserrat Medium"/>
                <a:sym typeface="Montserrat Medium"/>
              </a:rPr>
              <a:t>Hey, </a:t>
            </a:r>
            <a:r>
              <a:rPr i="1" lang="en" sz="1700">
                <a:latin typeface="Montserrat Medium"/>
                <a:ea typeface="Montserrat Medium"/>
                <a:cs typeface="Montserrat Medium"/>
                <a:sym typeface="Montserrat Medium"/>
              </a:rPr>
              <a:t>what are your career goals?</a:t>
            </a:r>
            <a:endParaRPr i="1" sz="2000">
              <a:solidFill>
                <a:srgbClr val="222222"/>
              </a:solidFill>
              <a:latin typeface="Montserrat Medium"/>
              <a:ea typeface="Montserrat Medium"/>
              <a:cs typeface="Montserrat Medium"/>
              <a:sym typeface="Montserrat Medium"/>
            </a:endParaRPr>
          </a:p>
        </p:txBody>
      </p:sp>
      <p:sp>
        <p:nvSpPr>
          <p:cNvPr id="262" name="Google Shape;262;p55"/>
          <p:cNvSpPr txBox="1"/>
          <p:nvPr/>
        </p:nvSpPr>
        <p:spPr>
          <a:xfrm>
            <a:off x="1191150" y="0"/>
            <a:ext cx="748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Montserrat ExtraBold"/>
                <a:ea typeface="Montserrat ExtraBold"/>
                <a:cs typeface="Montserrat ExtraBold"/>
                <a:sym typeface="Montserrat ExtraBold"/>
              </a:rPr>
              <a:t>Imagine that you are in a job interview with Mark Zuckerberg and he is asking you the question. What is your answer?</a:t>
            </a:r>
            <a:endParaRPr sz="1500">
              <a:solidFill>
                <a:schemeClr val="dk1"/>
              </a:solidFill>
              <a:latin typeface="Montserrat ExtraBold"/>
              <a:ea typeface="Montserrat ExtraBold"/>
              <a:cs typeface="Montserrat ExtraBold"/>
              <a:sym typeface="Montserrat ExtraBold"/>
            </a:endParaRPr>
          </a:p>
        </p:txBody>
      </p:sp>
      <p:sp>
        <p:nvSpPr>
          <p:cNvPr id="263" name="Google Shape;263;p55"/>
          <p:cNvSpPr txBox="1"/>
          <p:nvPr/>
        </p:nvSpPr>
        <p:spPr>
          <a:xfrm>
            <a:off x="3770325" y="702350"/>
            <a:ext cx="56649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222222"/>
                </a:solidFill>
                <a:latin typeface="Montserrat"/>
                <a:ea typeface="Montserrat"/>
                <a:cs typeface="Montserrat"/>
                <a:sym typeface="Montserrat"/>
              </a:rPr>
              <a:t>Tips:</a:t>
            </a:r>
            <a:endParaRPr b="1" sz="1600">
              <a:solidFill>
                <a:srgbClr val="222222"/>
              </a:solidFill>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n" sz="1600">
                <a:latin typeface="Montserrat"/>
                <a:ea typeface="Montserrat"/>
                <a:cs typeface="Montserrat"/>
                <a:sym typeface="Montserrat"/>
              </a:rPr>
              <a:t>c</a:t>
            </a:r>
            <a:r>
              <a:rPr lang="en" sz="1600">
                <a:latin typeface="Montserrat"/>
                <a:ea typeface="Montserrat"/>
                <a:cs typeface="Montserrat"/>
                <a:sym typeface="Montserrat"/>
              </a:rPr>
              <a:t>hoose 1-2 main goals</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n" sz="1600">
                <a:latin typeface="Montserrat"/>
                <a:ea typeface="Montserrat"/>
                <a:cs typeface="Montserrat"/>
                <a:sym typeface="Montserrat"/>
              </a:rPr>
              <a:t>describe in detail how you will achieve them</a:t>
            </a:r>
            <a:endParaRPr sz="1600">
              <a:latin typeface="Montserrat"/>
              <a:ea typeface="Montserrat"/>
              <a:cs typeface="Montserrat"/>
              <a:sym typeface="Montserrat"/>
            </a:endParaRPr>
          </a:p>
          <a:p>
            <a:pPr indent="-330200" lvl="0" marL="457200" rtl="0" algn="l">
              <a:lnSpc>
                <a:spcPct val="115000"/>
              </a:lnSpc>
              <a:spcBef>
                <a:spcPts val="0"/>
              </a:spcBef>
              <a:spcAft>
                <a:spcPts val="0"/>
              </a:spcAft>
              <a:buSzPts val="1600"/>
              <a:buFont typeface="Montserrat"/>
              <a:buChar char="●"/>
            </a:pPr>
            <a:r>
              <a:rPr lang="en" sz="1600">
                <a:latin typeface="Montserrat"/>
                <a:ea typeface="Montserrat"/>
                <a:cs typeface="Montserrat"/>
                <a:sym typeface="Montserrat"/>
              </a:rPr>
              <a:t>be realistic and specific</a:t>
            </a:r>
            <a:endParaRPr sz="1600">
              <a:latin typeface="Montserrat"/>
              <a:ea typeface="Montserrat"/>
              <a:cs typeface="Montserrat"/>
              <a:sym typeface="Montserrat"/>
            </a:endParaRPr>
          </a:p>
        </p:txBody>
      </p:sp>
      <p:sp>
        <p:nvSpPr>
          <p:cNvPr id="264" name="Google Shape;264;p55"/>
          <p:cNvSpPr txBox="1"/>
          <p:nvPr/>
        </p:nvSpPr>
        <p:spPr>
          <a:xfrm>
            <a:off x="4118350" y="2382825"/>
            <a:ext cx="4386600" cy="2274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This year I am going to master… (front-end development)</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That’s why I have to get practical experience in… (React, Vue.js)</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And then, I am planning to advance my career as… (a fullstack developer)</a:t>
            </a:r>
            <a:endParaRPr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lang="en" sz="1500">
                <a:latin typeface="Montserrat"/>
                <a:ea typeface="Montserrat"/>
                <a:cs typeface="Montserrat"/>
                <a:sym typeface="Montserrat"/>
              </a:rPr>
              <a:t>In a year, I want to start working with… (Node.js)</a:t>
            </a:r>
            <a:endParaRPr sz="15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68" name="Shape 268"/>
        <p:cNvGrpSpPr/>
        <p:nvPr/>
      </p:nvGrpSpPr>
      <p:grpSpPr>
        <a:xfrm>
          <a:off x="0" y="0"/>
          <a:ext cx="0" cy="0"/>
          <a:chOff x="0" y="0"/>
          <a:chExt cx="0" cy="0"/>
        </a:xfrm>
      </p:grpSpPr>
      <p:sp>
        <p:nvSpPr>
          <p:cNvPr id="269" name="Google Shape;269;p56"/>
          <p:cNvSpPr txBox="1"/>
          <p:nvPr/>
        </p:nvSpPr>
        <p:spPr>
          <a:xfrm>
            <a:off x="401250" y="1021050"/>
            <a:ext cx="8341500" cy="22626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Answer the interview question </a:t>
            </a:r>
            <a:r>
              <a:rPr b="1" lang="en" sz="1700">
                <a:latin typeface="Montserrat"/>
                <a:ea typeface="Montserrat"/>
                <a:cs typeface="Montserrat"/>
                <a:sym typeface="Montserrat"/>
              </a:rPr>
              <a:t>What are your career goals?</a:t>
            </a:r>
            <a:endParaRPr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700">
                <a:solidFill>
                  <a:schemeClr val="dk1"/>
                </a:solidFill>
                <a:latin typeface="Montserrat"/>
                <a:ea typeface="Montserrat"/>
                <a:cs typeface="Montserrat"/>
                <a:sym typeface="Montserrat"/>
              </a:rPr>
              <a:t>(see pr. slides) and send to your teacher for proofreading</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Revise the glossary and presentation for this lesson</a:t>
            </a:r>
            <a:endParaRPr sz="17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chemeClr val="dk1"/>
                </a:solidFill>
                <a:latin typeface="Montserrat"/>
                <a:ea typeface="Montserrat"/>
                <a:cs typeface="Montserrat"/>
                <a:sym typeface="Montserrat"/>
              </a:rPr>
              <a:t>Find out more about:</a:t>
            </a:r>
            <a:endParaRPr b="1"/>
          </a:p>
          <a:p>
            <a:pPr indent="0" lvl="0" marL="0" marR="0" rtl="0" algn="l">
              <a:lnSpc>
                <a:spcPct val="150000"/>
              </a:lnSpc>
              <a:spcBef>
                <a:spcPts val="0"/>
              </a:spcBef>
              <a:spcAft>
                <a:spcPts val="0"/>
              </a:spcAft>
              <a:buNone/>
            </a:pPr>
            <a:r>
              <a:rPr lang="en" sz="1500" u="sng">
                <a:solidFill>
                  <a:schemeClr val="hlink"/>
                </a:solidFill>
                <a:latin typeface="Montserrat"/>
                <a:ea typeface="Montserrat"/>
                <a:cs typeface="Montserrat"/>
                <a:sym typeface="Montserrat"/>
                <a:hlinkClick r:id="rId3"/>
              </a:rPr>
              <a:t>Six behaviors to increase your confidence | Emily Jaenson | TEDxReno</a:t>
            </a:r>
            <a:endParaRPr u="sng">
              <a:solidFill>
                <a:srgbClr val="5352F5"/>
              </a:solidFill>
              <a:latin typeface="Montserrat"/>
              <a:ea typeface="Montserrat"/>
              <a:cs typeface="Montserrat"/>
              <a:sym typeface="Montserrat"/>
            </a:endParaRPr>
          </a:p>
        </p:txBody>
      </p:sp>
      <p:sp>
        <p:nvSpPr>
          <p:cNvPr id="270" name="Google Shape;270;p56"/>
          <p:cNvSpPr/>
          <p:nvPr/>
        </p:nvSpPr>
        <p:spPr>
          <a:xfrm>
            <a:off x="2985750" y="171500"/>
            <a:ext cx="3172500" cy="480900"/>
          </a:xfrm>
          <a:prstGeom prst="roundRect">
            <a:avLst>
              <a:gd fmla="val 16667" name="adj"/>
            </a:avLst>
          </a:prstGeom>
          <a:solidFill>
            <a:schemeClr val="dk2"/>
          </a:solidFill>
          <a:ln cap="flat" cmpd="sng" w="28575">
            <a:solidFill>
              <a:srgbClr val="FF6B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04102F"/>
                </a:solidFill>
                <a:latin typeface="Montserrat"/>
                <a:ea typeface="Montserrat"/>
                <a:cs typeface="Montserrat"/>
                <a:sym typeface="Montserrat"/>
              </a:rPr>
              <a:t>Homework</a:t>
            </a:r>
            <a:endParaRPr>
              <a:solidFill>
                <a:srgbClr val="04102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274" name="Shape 274"/>
        <p:cNvGrpSpPr/>
        <p:nvPr/>
      </p:nvGrpSpPr>
      <p:grpSpPr>
        <a:xfrm>
          <a:off x="0" y="0"/>
          <a:ext cx="0" cy="0"/>
          <a:chOff x="0" y="0"/>
          <a:chExt cx="0" cy="0"/>
        </a:xfrm>
      </p:grpSpPr>
      <p:sp>
        <p:nvSpPr>
          <p:cNvPr id="275" name="Google Shape;275;p57"/>
          <p:cNvSpPr txBox="1"/>
          <p:nvPr/>
        </p:nvSpPr>
        <p:spPr>
          <a:xfrm>
            <a:off x="3122200" y="1267375"/>
            <a:ext cx="5669100" cy="2049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latin typeface="Montserrat"/>
                <a:ea typeface="Montserrat"/>
                <a:cs typeface="Montserrat"/>
                <a:sym typeface="Montserrat"/>
              </a:rPr>
              <a:t>What have you learnt this lesson?</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2350">
              <a:solidFill>
                <a:schemeClr val="accen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accent1"/>
                </a:solidFill>
                <a:latin typeface="Montserrat"/>
                <a:ea typeface="Montserrat"/>
                <a:cs typeface="Montserrat"/>
                <a:sym typeface="Montserrat"/>
              </a:rPr>
              <a:t>I learned:</a:t>
            </a:r>
            <a:endParaRPr b="1" sz="2350">
              <a:solidFill>
                <a:schemeClr val="accen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What is confidence and why it’s important</a:t>
            </a:r>
            <a:endParaRPr b="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Tips to become more confident</a:t>
            </a:r>
            <a:endParaRPr b="1"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b="1" lang="en" sz="1700">
                <a:solidFill>
                  <a:schemeClr val="dk1"/>
                </a:solidFill>
                <a:latin typeface="Montserrat"/>
                <a:ea typeface="Montserrat"/>
                <a:cs typeface="Montserrat"/>
                <a:sym typeface="Montserrat"/>
              </a:rPr>
              <a:t>How to answer the question:</a:t>
            </a:r>
            <a:endParaRPr b="1"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700">
                <a:solidFill>
                  <a:schemeClr val="dk1"/>
                </a:solidFill>
                <a:latin typeface="Montserrat"/>
                <a:ea typeface="Montserrat"/>
                <a:cs typeface="Montserrat"/>
                <a:sym typeface="Montserrat"/>
              </a:rPr>
              <a:t>What are your career development goals?</a:t>
            </a:r>
            <a:endParaRPr b="1" sz="1700">
              <a:solidFill>
                <a:schemeClr val="dk1"/>
              </a:solidFill>
              <a:latin typeface="Montserrat"/>
              <a:ea typeface="Montserrat"/>
              <a:cs typeface="Montserrat"/>
              <a:sym typeface="Montserrat"/>
            </a:endParaRPr>
          </a:p>
        </p:txBody>
      </p:sp>
      <p:sp>
        <p:nvSpPr>
          <p:cNvPr id="276" name="Google Shape;276;p57"/>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57"/>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pic>
        <p:nvPicPr>
          <p:cNvPr id="278" name="Google Shape;278;p57"/>
          <p:cNvPicPr preferRelativeResize="0"/>
          <p:nvPr/>
        </p:nvPicPr>
        <p:blipFill>
          <a:blip r:embed="rId4">
            <a:alphaModFix/>
          </a:blip>
          <a:stretch>
            <a:fillRect/>
          </a:stretch>
        </p:blipFill>
        <p:spPr>
          <a:xfrm>
            <a:off x="7971886" y="310149"/>
            <a:ext cx="467334" cy="467350"/>
          </a:xfrm>
          <a:prstGeom prst="rect">
            <a:avLst/>
          </a:prstGeom>
          <a:noFill/>
          <a:ln>
            <a:noFill/>
          </a:ln>
        </p:spPr>
      </p:pic>
      <p:cxnSp>
        <p:nvCxnSpPr>
          <p:cNvPr id="279" name="Google Shape;279;p57"/>
          <p:cNvCxnSpPr/>
          <p:nvPr/>
        </p:nvCxnSpPr>
        <p:spPr>
          <a:xfrm>
            <a:off x="7829625" y="4668525"/>
            <a:ext cx="6096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8"/>
          <p:cNvSpPr txBox="1"/>
          <p:nvPr/>
        </p:nvSpPr>
        <p:spPr>
          <a:xfrm>
            <a:off x="278600" y="589650"/>
            <a:ext cx="82386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Useful links:</a:t>
            </a:r>
            <a:endParaRPr sz="16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b="1" lang="en" sz="1800">
                <a:latin typeface="Montserrat"/>
                <a:ea typeface="Montserrat"/>
                <a:cs typeface="Montserrat"/>
                <a:sym typeface="Montserrat"/>
              </a:rPr>
              <a:t>Video: </a:t>
            </a:r>
            <a:endParaRPr b="1" sz="1800">
              <a:latin typeface="Montserrat"/>
              <a:ea typeface="Montserrat"/>
              <a:cs typeface="Montserrat"/>
              <a:sym typeface="Montserrat"/>
            </a:endParaRPr>
          </a:p>
          <a:p>
            <a:pPr indent="0" lvl="0" marL="0" rtl="0" algn="l">
              <a:spcBef>
                <a:spcPts val="0"/>
              </a:spcBef>
              <a:spcAft>
                <a:spcPts val="0"/>
              </a:spcAft>
              <a:buNone/>
            </a:pPr>
            <a:r>
              <a:rPr lang="en" sz="1600" u="sng">
                <a:solidFill>
                  <a:schemeClr val="hlink"/>
                </a:solidFill>
                <a:latin typeface="Montserrat"/>
                <a:ea typeface="Montserrat"/>
                <a:cs typeface="Montserrat"/>
                <a:sym typeface="Montserrat"/>
                <a:hlinkClick r:id="rId3"/>
              </a:rPr>
              <a:t>3 tips to boost your confidence - TED-Ed</a:t>
            </a:r>
            <a:r>
              <a:rPr lang="en" sz="1600">
                <a:latin typeface="Montserrat"/>
                <a:ea typeface="Montserrat"/>
                <a:cs typeface="Montserrat"/>
                <a:sym typeface="Montserrat"/>
              </a:rPr>
              <a:t> </a:t>
            </a:r>
            <a:endParaRPr sz="16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9"/>
          <p:cNvSpPr/>
          <p:nvPr/>
        </p:nvSpPr>
        <p:spPr>
          <a:xfrm>
            <a:off x="2634500" y="1728975"/>
            <a:ext cx="3875100" cy="1685700"/>
          </a:xfrm>
          <a:prstGeom prst="rect">
            <a:avLst/>
          </a:prstGeom>
          <a:solidFill>
            <a:srgbClr val="FF6B08"/>
          </a:solidFill>
          <a:ln>
            <a:noFill/>
          </a:ln>
          <a:effectLst>
            <a:outerShdw blurRad="762000" rotWithShape="0" algn="t" dir="5400000" dist="254000">
              <a:srgbClr val="000000">
                <a:alpha val="40000"/>
              </a:srgbClr>
            </a:outerShdw>
          </a:effectLst>
        </p:spPr>
        <p:txBody>
          <a:bodyPr anchorCtr="0" anchor="ctr" bIns="45700" lIns="91425" spcFirstLastPara="1" rIns="360000" wrap="square" tIns="45700">
            <a:noAutofit/>
          </a:bodyPr>
          <a:lstStyle/>
          <a:p>
            <a:pPr indent="0" lvl="0" marL="0" marR="0" rtl="0" algn="r">
              <a:spcBef>
                <a:spcPts val="0"/>
              </a:spcBef>
              <a:spcAft>
                <a:spcPts val="0"/>
              </a:spcAft>
              <a:buNone/>
            </a:pPr>
            <a:r>
              <a:t/>
            </a:r>
            <a:endParaRPr b="1" i="0" sz="1400" u="none" cap="none" strike="noStrike">
              <a:solidFill>
                <a:srgbClr val="F0F0F0"/>
              </a:solidFill>
              <a:latin typeface="Open Sans"/>
              <a:ea typeface="Open Sans"/>
              <a:cs typeface="Open Sans"/>
              <a:sym typeface="Open Sans"/>
            </a:endParaRPr>
          </a:p>
        </p:txBody>
      </p:sp>
      <p:sp>
        <p:nvSpPr>
          <p:cNvPr id="290" name="Google Shape;290;p59"/>
          <p:cNvSpPr txBox="1"/>
          <p:nvPr/>
        </p:nvSpPr>
        <p:spPr>
          <a:xfrm>
            <a:off x="3011425" y="1766250"/>
            <a:ext cx="4117800" cy="1611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en" sz="4000">
                <a:solidFill>
                  <a:srgbClr val="FFFFFF"/>
                </a:solidFill>
                <a:latin typeface="Montserrat"/>
                <a:ea typeface="Montserrat"/>
                <a:cs typeface="Montserrat"/>
                <a:sym typeface="Montserrat"/>
              </a:rPr>
              <a:t>Thank you!</a:t>
            </a:r>
            <a:endParaRPr b="1" sz="4000">
              <a:solidFill>
                <a:srgbClr val="FFFFFF"/>
              </a:solidFill>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62" name="Shape 162"/>
        <p:cNvGrpSpPr/>
        <p:nvPr/>
      </p:nvGrpSpPr>
      <p:grpSpPr>
        <a:xfrm>
          <a:off x="0" y="0"/>
          <a:ext cx="0" cy="0"/>
          <a:chOff x="0" y="0"/>
          <a:chExt cx="0" cy="0"/>
        </a:xfrm>
      </p:grpSpPr>
      <p:sp>
        <p:nvSpPr>
          <p:cNvPr id="163" name="Google Shape;163;p43"/>
          <p:cNvSpPr/>
          <p:nvPr/>
        </p:nvSpPr>
        <p:spPr>
          <a:xfrm>
            <a:off x="2335275" y="394150"/>
            <a:ext cx="4522800" cy="111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3"/>
          <p:cNvSpPr/>
          <p:nvPr/>
        </p:nvSpPr>
        <p:spPr>
          <a:xfrm>
            <a:off x="8626253" y="4698080"/>
            <a:ext cx="241648" cy="195150"/>
          </a:xfrm>
          <a:custGeom>
            <a:rect b="b" l="l" r="r" t="t"/>
            <a:pathLst>
              <a:path extrusionOk="0" h="128" w="160">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22222"/>
              </a:solidFill>
              <a:latin typeface="Calibri"/>
              <a:ea typeface="Calibri"/>
              <a:cs typeface="Calibri"/>
              <a:sym typeface="Calibri"/>
            </a:endParaRPr>
          </a:p>
        </p:txBody>
      </p:sp>
      <p:sp>
        <p:nvSpPr>
          <p:cNvPr id="165" name="Google Shape;165;p43"/>
          <p:cNvSpPr txBox="1"/>
          <p:nvPr/>
        </p:nvSpPr>
        <p:spPr>
          <a:xfrm>
            <a:off x="1892175" y="411950"/>
            <a:ext cx="4601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1"/>
                </a:solidFill>
                <a:latin typeface="Montserrat ExtraBold"/>
                <a:ea typeface="Montserrat ExtraBold"/>
                <a:cs typeface="Montserrat ExtraBold"/>
                <a:sym typeface="Montserrat ExtraBold"/>
              </a:rPr>
              <a:t>   Our goal</a:t>
            </a:r>
            <a:endParaRPr sz="3000">
              <a:solidFill>
                <a:schemeClr val="accent1"/>
              </a:solidFill>
              <a:latin typeface="Montserrat ExtraBold"/>
              <a:ea typeface="Montserrat ExtraBold"/>
              <a:cs typeface="Montserrat ExtraBold"/>
              <a:sym typeface="Montserrat ExtraBold"/>
            </a:endParaRPr>
          </a:p>
          <a:p>
            <a:pPr indent="-374650" lvl="0" marL="457200" rtl="0" algn="ctr">
              <a:spcBef>
                <a:spcPts val="0"/>
              </a:spcBef>
              <a:spcAft>
                <a:spcPts val="0"/>
              </a:spcAft>
              <a:buClr>
                <a:schemeClr val="dk1"/>
              </a:buClr>
              <a:buSzPts val="2300"/>
              <a:buFont typeface="Montserrat"/>
              <a:buChar char="-"/>
            </a:pPr>
            <a:r>
              <a:rPr b="1" lang="en" sz="2300">
                <a:solidFill>
                  <a:schemeClr val="dk1"/>
                </a:solidFill>
                <a:latin typeface="Montserrat"/>
                <a:ea typeface="Montserrat"/>
                <a:cs typeface="Montserrat"/>
                <a:sym typeface="Montserrat"/>
              </a:rPr>
              <a:t>Pass a job interview</a:t>
            </a:r>
            <a:endParaRPr b="1" sz="900">
              <a:solidFill>
                <a:schemeClr val="dk1"/>
              </a:solidFill>
              <a:latin typeface="Open Sans"/>
              <a:ea typeface="Open Sans"/>
              <a:cs typeface="Open Sans"/>
              <a:sym typeface="Open Sans"/>
            </a:endParaRPr>
          </a:p>
        </p:txBody>
      </p:sp>
      <p:pic>
        <p:nvPicPr>
          <p:cNvPr id="166" name="Google Shape;166;p43"/>
          <p:cNvPicPr preferRelativeResize="0"/>
          <p:nvPr/>
        </p:nvPicPr>
        <p:blipFill>
          <a:blip r:embed="rId3">
            <a:alphaModFix/>
          </a:blip>
          <a:stretch>
            <a:fillRect/>
          </a:stretch>
        </p:blipFill>
        <p:spPr>
          <a:xfrm>
            <a:off x="4758550" y="1798875"/>
            <a:ext cx="4184400" cy="2350800"/>
          </a:xfrm>
          <a:prstGeom prst="rect">
            <a:avLst/>
          </a:prstGeom>
          <a:noFill/>
          <a:ln>
            <a:noFill/>
          </a:ln>
        </p:spPr>
      </p:pic>
      <p:sp>
        <p:nvSpPr>
          <p:cNvPr id="167" name="Google Shape;167;p43"/>
          <p:cNvSpPr txBox="1"/>
          <p:nvPr/>
        </p:nvSpPr>
        <p:spPr>
          <a:xfrm>
            <a:off x="409050" y="1660925"/>
            <a:ext cx="40191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800">
                <a:latin typeface="Montserrat ExtraBold"/>
                <a:ea typeface="Montserrat ExtraBold"/>
                <a:cs typeface="Montserrat ExtraBold"/>
                <a:sym typeface="Montserrat ExtraBold"/>
              </a:rPr>
              <a:t>        Our rules:</a:t>
            </a:r>
            <a:endParaRPr sz="2800">
              <a:latin typeface="Montserrat ExtraBold"/>
              <a:ea typeface="Montserrat ExtraBold"/>
              <a:cs typeface="Montserrat ExtraBold"/>
              <a:sym typeface="Montserrat ExtraBold"/>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Turn on your camera</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Set up your microphone </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Be active</a:t>
            </a:r>
            <a:endParaRPr sz="2100">
              <a:latin typeface="Montserrat"/>
              <a:ea typeface="Montserrat"/>
              <a:cs typeface="Montserrat"/>
              <a:sym typeface="Montserrat"/>
            </a:endParaRPr>
          </a:p>
        </p:txBody>
      </p:sp>
      <p:sp>
        <p:nvSpPr>
          <p:cNvPr id="168" name="Google Shape;168;p43"/>
          <p:cNvSpPr txBox="1"/>
          <p:nvPr/>
        </p:nvSpPr>
        <p:spPr>
          <a:xfrm>
            <a:off x="5229375" y="293150"/>
            <a:ext cx="684000" cy="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700"/>
              <a:t>🔥</a:t>
            </a:r>
            <a:endParaRPr sz="3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72" name="Shape 172"/>
        <p:cNvGrpSpPr/>
        <p:nvPr/>
      </p:nvGrpSpPr>
      <p:grpSpPr>
        <a:xfrm>
          <a:off x="0" y="0"/>
          <a:ext cx="0" cy="0"/>
          <a:chOff x="0" y="0"/>
          <a:chExt cx="0" cy="0"/>
        </a:xfrm>
      </p:grpSpPr>
      <p:pic>
        <p:nvPicPr>
          <p:cNvPr id="173" name="Google Shape;173;p44"/>
          <p:cNvPicPr preferRelativeResize="0"/>
          <p:nvPr/>
        </p:nvPicPr>
        <p:blipFill rotWithShape="1">
          <a:blip r:embed="rId3">
            <a:alphaModFix/>
          </a:blip>
          <a:srcRect b="14199" l="0" r="0" t="0"/>
          <a:stretch/>
        </p:blipFill>
        <p:spPr>
          <a:xfrm>
            <a:off x="4883625" y="769400"/>
            <a:ext cx="3298151" cy="2104826"/>
          </a:xfrm>
          <a:prstGeom prst="rect">
            <a:avLst/>
          </a:prstGeom>
          <a:noFill/>
          <a:ln cap="flat" cmpd="sng" w="19050">
            <a:solidFill>
              <a:schemeClr val="dk2"/>
            </a:solidFill>
            <a:prstDash val="solid"/>
            <a:round/>
            <a:headEnd len="sm" w="sm" type="none"/>
            <a:tailEnd len="sm" w="sm" type="none"/>
          </a:ln>
        </p:spPr>
      </p:pic>
      <p:pic>
        <p:nvPicPr>
          <p:cNvPr id="174" name="Google Shape;174;p44"/>
          <p:cNvPicPr preferRelativeResize="0"/>
          <p:nvPr/>
        </p:nvPicPr>
        <p:blipFill rotWithShape="1">
          <a:blip r:embed="rId4">
            <a:alphaModFix/>
          </a:blip>
          <a:srcRect b="0" l="0" r="0" t="0"/>
          <a:stretch/>
        </p:blipFill>
        <p:spPr>
          <a:xfrm>
            <a:off x="636300" y="769400"/>
            <a:ext cx="3298150" cy="2104825"/>
          </a:xfrm>
          <a:prstGeom prst="rect">
            <a:avLst/>
          </a:prstGeom>
          <a:noFill/>
          <a:ln cap="flat" cmpd="sng" w="19050">
            <a:solidFill>
              <a:schemeClr val="dk2"/>
            </a:solidFill>
            <a:prstDash val="solid"/>
            <a:round/>
            <a:headEnd len="sm" w="sm" type="none"/>
            <a:tailEnd len="sm" w="sm" type="none"/>
          </a:ln>
        </p:spPr>
      </p:pic>
      <p:sp>
        <p:nvSpPr>
          <p:cNvPr id="175" name="Google Shape;175;p44"/>
          <p:cNvSpPr txBox="1"/>
          <p:nvPr/>
        </p:nvSpPr>
        <p:spPr>
          <a:xfrm>
            <a:off x="1201325" y="16907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76" name="Google Shape;176;p44"/>
          <p:cNvSpPr txBox="1"/>
          <p:nvPr/>
        </p:nvSpPr>
        <p:spPr>
          <a:xfrm>
            <a:off x="999075" y="141700"/>
            <a:ext cx="7900200" cy="6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Montserrat"/>
                <a:ea typeface="Montserrat"/>
                <a:cs typeface="Montserrat"/>
                <a:sym typeface="Montserrat"/>
              </a:rPr>
              <a:t>Read the sentences and phrases. </a:t>
            </a:r>
            <a:r>
              <a:rPr b="1" lang="en" sz="1500">
                <a:solidFill>
                  <a:schemeClr val="dk1"/>
                </a:solidFill>
                <a:latin typeface="Montserrat"/>
                <a:ea typeface="Montserrat"/>
                <a:cs typeface="Montserrat"/>
                <a:sym typeface="Montserrat"/>
              </a:rPr>
              <a:t>What do they have in common?</a:t>
            </a:r>
            <a:endParaRPr b="1"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How do you keep </a:t>
            </a:r>
            <a:r>
              <a:rPr b="1" lang="en" sz="1500">
                <a:solidFill>
                  <a:schemeClr val="dk1"/>
                </a:solidFill>
                <a:latin typeface="Montserrat"/>
                <a:ea typeface="Montserrat"/>
                <a:cs typeface="Montserrat"/>
                <a:sym typeface="Montserrat"/>
              </a:rPr>
              <a:t>yourself</a:t>
            </a:r>
            <a:r>
              <a:rPr b="1" lang="en" sz="1500">
                <a:solidFill>
                  <a:schemeClr val="dk1"/>
                </a:solidFill>
                <a:latin typeface="Montserrat"/>
                <a:ea typeface="Montserrat"/>
                <a:cs typeface="Montserrat"/>
                <a:sym typeface="Montserrat"/>
              </a:rPr>
              <a:t> motivated?</a:t>
            </a:r>
            <a:endParaRPr b="1"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Do you read any inspiring literature / blogs?</a:t>
            </a:r>
            <a:endParaRPr b="1"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 </a:t>
            </a:r>
            <a:endParaRPr b="1" sz="1500">
              <a:solidFill>
                <a:schemeClr val="dk1"/>
              </a:solidFill>
              <a:latin typeface="Montserrat"/>
              <a:ea typeface="Montserrat"/>
              <a:cs typeface="Montserrat"/>
              <a:sym typeface="Montserrat"/>
            </a:endParaRPr>
          </a:p>
        </p:txBody>
      </p:sp>
      <p:pic>
        <p:nvPicPr>
          <p:cNvPr id="177" name="Google Shape;177;p44"/>
          <p:cNvPicPr preferRelativeResize="0"/>
          <p:nvPr/>
        </p:nvPicPr>
        <p:blipFill>
          <a:blip r:embed="rId5">
            <a:alphaModFix/>
          </a:blip>
          <a:stretch>
            <a:fillRect/>
          </a:stretch>
        </p:blipFill>
        <p:spPr>
          <a:xfrm>
            <a:off x="4883625" y="2985925"/>
            <a:ext cx="3298150" cy="2104826"/>
          </a:xfrm>
          <a:prstGeom prst="rect">
            <a:avLst/>
          </a:prstGeom>
          <a:noFill/>
          <a:ln cap="flat" cmpd="sng" w="19050">
            <a:solidFill>
              <a:schemeClr val="dk2"/>
            </a:solidFill>
            <a:prstDash val="solid"/>
            <a:round/>
            <a:headEnd len="sm" w="sm" type="none"/>
            <a:tailEnd len="sm" w="sm" type="none"/>
          </a:ln>
        </p:spPr>
      </p:pic>
      <p:pic>
        <p:nvPicPr>
          <p:cNvPr id="178" name="Google Shape;178;p44"/>
          <p:cNvPicPr preferRelativeResize="0"/>
          <p:nvPr/>
        </p:nvPicPr>
        <p:blipFill rotWithShape="1">
          <a:blip r:embed="rId6">
            <a:alphaModFix/>
          </a:blip>
          <a:srcRect b="19522" l="0" r="0" t="13939"/>
          <a:stretch/>
        </p:blipFill>
        <p:spPr>
          <a:xfrm>
            <a:off x="786400" y="2985925"/>
            <a:ext cx="3148050" cy="21048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82" name="Shape 182"/>
        <p:cNvGrpSpPr/>
        <p:nvPr/>
      </p:nvGrpSpPr>
      <p:grpSpPr>
        <a:xfrm>
          <a:off x="0" y="0"/>
          <a:ext cx="0" cy="0"/>
          <a:chOff x="0" y="0"/>
          <a:chExt cx="0" cy="0"/>
        </a:xfrm>
      </p:grpSpPr>
      <p:sp>
        <p:nvSpPr>
          <p:cNvPr id="183" name="Google Shape;183;p45"/>
          <p:cNvSpPr txBox="1"/>
          <p:nvPr/>
        </p:nvSpPr>
        <p:spPr>
          <a:xfrm>
            <a:off x="3293725" y="376825"/>
            <a:ext cx="5085900" cy="3174900"/>
          </a:xfrm>
          <a:prstGeom prst="rect">
            <a:avLst/>
          </a:prstGeom>
          <a:noFill/>
          <a:ln>
            <a:noFill/>
          </a:ln>
        </p:spPr>
        <p:txBody>
          <a:bodyPr anchorCtr="0" anchor="ctr" bIns="91425" lIns="0" spcFirstLastPara="1" rIns="91425" wrap="square" tIns="91425">
            <a:noAutofit/>
          </a:bodyPr>
          <a:lstStyle/>
          <a:p>
            <a:pPr indent="0" lvl="0" marL="0" rtl="0" algn="l">
              <a:lnSpc>
                <a:spcPct val="130000"/>
              </a:lnSpc>
              <a:spcBef>
                <a:spcPts val="1000"/>
              </a:spcBef>
              <a:spcAft>
                <a:spcPts val="0"/>
              </a:spcAft>
              <a:buNone/>
            </a:pPr>
            <a:r>
              <a:rPr b="1" lang="en" sz="3200">
                <a:solidFill>
                  <a:schemeClr val="accent1"/>
                </a:solidFill>
                <a:latin typeface="Montserrat"/>
                <a:ea typeface="Montserrat"/>
                <a:cs typeface="Montserrat"/>
                <a:sym typeface="Montserrat"/>
              </a:rPr>
              <a:t>Lesson Plan:</a:t>
            </a:r>
            <a:endParaRPr b="1" sz="3200">
              <a:solidFill>
                <a:schemeClr val="accent1"/>
              </a:solidFill>
              <a:latin typeface="Montserrat"/>
              <a:ea typeface="Montserrat"/>
              <a:cs typeface="Montserrat"/>
              <a:sym typeface="Montserrat"/>
            </a:endParaRPr>
          </a:p>
          <a:p>
            <a:pPr indent="-336550" lvl="0" marL="457200" rtl="0" algn="l">
              <a:lnSpc>
                <a:spcPct val="150000"/>
              </a:lnSpc>
              <a:spcBef>
                <a:spcPts val="100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Discuss what confidence is and why it’s important</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Study tips to become more confident</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Answer the question:</a:t>
            </a:r>
            <a:endParaRPr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700" u="sng">
                <a:solidFill>
                  <a:schemeClr val="dk1"/>
                </a:solidFill>
                <a:latin typeface="Montserrat"/>
                <a:ea typeface="Montserrat"/>
                <a:cs typeface="Montserrat"/>
                <a:sym typeface="Montserrat"/>
              </a:rPr>
              <a:t>What are your career development goals?</a:t>
            </a:r>
            <a:endParaRPr sz="1700" u="sng">
              <a:solidFill>
                <a:schemeClr val="dk1"/>
              </a:solidFill>
              <a:latin typeface="Montserrat"/>
              <a:ea typeface="Montserrat"/>
              <a:cs typeface="Montserrat"/>
              <a:sym typeface="Montserrat"/>
            </a:endParaRPr>
          </a:p>
        </p:txBody>
      </p:sp>
      <p:sp>
        <p:nvSpPr>
          <p:cNvPr id="184" name="Google Shape;184;p45"/>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45"/>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89" name="Shape 189"/>
        <p:cNvGrpSpPr/>
        <p:nvPr/>
      </p:nvGrpSpPr>
      <p:grpSpPr>
        <a:xfrm>
          <a:off x="0" y="0"/>
          <a:ext cx="0" cy="0"/>
          <a:chOff x="0" y="0"/>
          <a:chExt cx="0" cy="0"/>
        </a:xfrm>
      </p:grpSpPr>
      <p:sp>
        <p:nvSpPr>
          <p:cNvPr id="190" name="Google Shape;190;p46"/>
          <p:cNvSpPr txBox="1"/>
          <p:nvPr/>
        </p:nvSpPr>
        <p:spPr>
          <a:xfrm>
            <a:off x="0" y="703100"/>
            <a:ext cx="5269800" cy="35325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Which of the heads in the picture represents growth mindset and which represents fixed mindset? What is the difference between them?</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Do you have a growth mindset? What makes you think so?</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Do you perceive your mistakes as failures or setbacks?</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Are all people with high self-esteem confident?</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Are you a confident person? </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What is confidence for you?</a:t>
            </a:r>
            <a:endParaRPr sz="1600">
              <a:latin typeface="Montserrat"/>
              <a:ea typeface="Montserrat"/>
              <a:cs typeface="Montserrat"/>
              <a:sym typeface="Montserrat"/>
            </a:endParaRPr>
          </a:p>
        </p:txBody>
      </p:sp>
      <p:pic>
        <p:nvPicPr>
          <p:cNvPr id="191" name="Google Shape;191;p46"/>
          <p:cNvPicPr preferRelativeResize="0"/>
          <p:nvPr/>
        </p:nvPicPr>
        <p:blipFill rotWithShape="1">
          <a:blip r:embed="rId3">
            <a:alphaModFix/>
          </a:blip>
          <a:srcRect b="-7749" l="21738" r="21738" t="7750"/>
          <a:stretch/>
        </p:blipFill>
        <p:spPr>
          <a:xfrm>
            <a:off x="5586850" y="912250"/>
            <a:ext cx="3275700" cy="3275700"/>
          </a:xfrm>
          <a:prstGeom prst="ellipse">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95" name="Shape 195"/>
        <p:cNvGrpSpPr/>
        <p:nvPr/>
      </p:nvGrpSpPr>
      <p:grpSpPr>
        <a:xfrm>
          <a:off x="0" y="0"/>
          <a:ext cx="0" cy="0"/>
          <a:chOff x="0" y="0"/>
          <a:chExt cx="0" cy="0"/>
        </a:xfrm>
      </p:grpSpPr>
      <p:sp>
        <p:nvSpPr>
          <p:cNvPr id="196" name="Google Shape;196;p47"/>
          <p:cNvSpPr/>
          <p:nvPr/>
        </p:nvSpPr>
        <p:spPr>
          <a:xfrm>
            <a:off x="116825" y="1863325"/>
            <a:ext cx="3144000" cy="86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7"/>
          <p:cNvSpPr txBox="1"/>
          <p:nvPr/>
        </p:nvSpPr>
        <p:spPr>
          <a:xfrm>
            <a:off x="1067850" y="70525"/>
            <a:ext cx="750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ExtraBold"/>
                <a:ea typeface="Montserrat ExtraBold"/>
                <a:cs typeface="Montserrat ExtraBold"/>
                <a:sym typeface="Montserrat ExtraBold"/>
              </a:rPr>
              <a:t>Watch the first part of the video and answer the questions.</a:t>
            </a:r>
            <a:endParaRPr sz="1700">
              <a:solidFill>
                <a:schemeClr val="dk1"/>
              </a:solidFill>
              <a:latin typeface="Montserrat ExtraBold"/>
              <a:ea typeface="Montserrat ExtraBold"/>
              <a:cs typeface="Montserrat ExtraBold"/>
              <a:sym typeface="Montserrat ExtraBold"/>
            </a:endParaRPr>
          </a:p>
        </p:txBody>
      </p:sp>
      <p:pic>
        <p:nvPicPr>
          <p:cNvPr descr="View full lesson: http://ed.ted.com/lessons/3-tips-to-boost-your-confidence-ted-ed&#10;&#10;Made in partnership with the Always #LikeAGirl campaign.&#10;&#10;When faced with a big challenge where potential failure seems to lurk at every corner, you’ve probably heard the advice, “Be more confident!” But where does confidence come from, and how can you get more of it? Here are three easy tips to boost your confidence.&#10;&#10;Lesson by TED-Ed, animation by Kozmonot Animation Studio." id="198" name="Google Shape;198;p47" title="3 tips to boost your confidence - TED-Ed">
            <a:hlinkClick r:id="rId3"/>
          </p:cNvPr>
          <p:cNvPicPr preferRelativeResize="0"/>
          <p:nvPr/>
        </p:nvPicPr>
        <p:blipFill>
          <a:blip r:embed="rId4">
            <a:alphaModFix/>
          </a:blip>
          <a:stretch>
            <a:fillRect/>
          </a:stretch>
        </p:blipFill>
        <p:spPr>
          <a:xfrm>
            <a:off x="3348500" y="717025"/>
            <a:ext cx="5795500" cy="4346600"/>
          </a:xfrm>
          <a:prstGeom prst="rect">
            <a:avLst/>
          </a:prstGeom>
          <a:noFill/>
          <a:ln>
            <a:noFill/>
          </a:ln>
        </p:spPr>
      </p:pic>
      <p:sp>
        <p:nvSpPr>
          <p:cNvPr id="199" name="Google Shape;199;p47"/>
          <p:cNvSpPr txBox="1"/>
          <p:nvPr/>
        </p:nvSpPr>
        <p:spPr>
          <a:xfrm>
            <a:off x="38825" y="1856575"/>
            <a:ext cx="3222000" cy="8772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What is "confidence"? </a:t>
            </a:r>
            <a:endParaRPr sz="1500">
              <a:solidFill>
                <a:schemeClr val="dk1"/>
              </a:solidFill>
              <a:latin typeface="Montserrat Medium"/>
              <a:ea typeface="Montserrat Medium"/>
              <a:cs typeface="Montserrat Medium"/>
              <a:sym typeface="Montserrat Medium"/>
            </a:endParaRPr>
          </a:p>
          <a:p>
            <a:pPr indent="-323850" lvl="0" marL="457200" rtl="0" algn="l">
              <a:lnSpc>
                <a:spcPct val="200000"/>
              </a:lnSpc>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Where does it come from?</a:t>
            </a:r>
            <a:endParaRPr sz="15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03" name="Shape 203"/>
        <p:cNvGrpSpPr/>
        <p:nvPr/>
      </p:nvGrpSpPr>
      <p:grpSpPr>
        <a:xfrm>
          <a:off x="0" y="0"/>
          <a:ext cx="0" cy="0"/>
          <a:chOff x="0" y="0"/>
          <a:chExt cx="0" cy="0"/>
        </a:xfrm>
      </p:grpSpPr>
      <p:sp>
        <p:nvSpPr>
          <p:cNvPr id="204" name="Google Shape;204;p48"/>
          <p:cNvSpPr/>
          <p:nvPr/>
        </p:nvSpPr>
        <p:spPr>
          <a:xfrm>
            <a:off x="1640125" y="795775"/>
            <a:ext cx="5919900" cy="3076500"/>
          </a:xfrm>
          <a:prstGeom prst="roundRect">
            <a:avLst>
              <a:gd fmla="val 16667" name="adj"/>
            </a:avLst>
          </a:prstGeom>
          <a:solidFill>
            <a:schemeClr val="lt2"/>
          </a:solidFill>
          <a:ln cap="flat" cmpd="sng" w="19050">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8"/>
          <p:cNvSpPr txBox="1"/>
          <p:nvPr/>
        </p:nvSpPr>
        <p:spPr>
          <a:xfrm>
            <a:off x="1067850" y="70525"/>
            <a:ext cx="750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ExtraBold"/>
                <a:ea typeface="Montserrat ExtraBold"/>
                <a:cs typeface="Montserrat ExtraBold"/>
                <a:sym typeface="Montserrat ExtraBold"/>
              </a:rPr>
              <a:t>A</a:t>
            </a:r>
            <a:r>
              <a:rPr lang="en" sz="1700">
                <a:solidFill>
                  <a:schemeClr val="dk1"/>
                </a:solidFill>
                <a:latin typeface="Montserrat ExtraBold"/>
                <a:ea typeface="Montserrat ExtraBold"/>
                <a:cs typeface="Montserrat ExtraBold"/>
                <a:sym typeface="Montserrat ExtraBold"/>
              </a:rPr>
              <a:t>nswer the questions.</a:t>
            </a:r>
            <a:endParaRPr sz="1700">
              <a:solidFill>
                <a:schemeClr val="dk1"/>
              </a:solidFill>
              <a:latin typeface="Montserrat ExtraBold"/>
              <a:ea typeface="Montserrat ExtraBold"/>
              <a:cs typeface="Montserrat ExtraBold"/>
              <a:sym typeface="Montserrat ExtraBold"/>
            </a:endParaRPr>
          </a:p>
        </p:txBody>
      </p:sp>
      <p:sp>
        <p:nvSpPr>
          <p:cNvPr id="206" name="Google Shape;206;p48"/>
          <p:cNvSpPr txBox="1"/>
          <p:nvPr/>
        </p:nvSpPr>
        <p:spPr>
          <a:xfrm>
            <a:off x="1775725" y="921800"/>
            <a:ext cx="5919900" cy="27090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Montserrat Medium"/>
              <a:buAutoNum type="arabicPeriod"/>
            </a:pPr>
            <a:r>
              <a:rPr lang="en" sz="1700">
                <a:solidFill>
                  <a:schemeClr val="dk1"/>
                </a:solidFill>
                <a:latin typeface="Montserrat Medium"/>
                <a:ea typeface="Montserrat Medium"/>
                <a:cs typeface="Montserrat Medium"/>
                <a:sym typeface="Montserrat Medium"/>
              </a:rPr>
              <a:t>Confidence is…</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i="1" lang="en" sz="1600">
                <a:solidFill>
                  <a:schemeClr val="dk1"/>
                </a:solidFill>
                <a:latin typeface="Montserrat"/>
                <a:ea typeface="Montserrat"/>
                <a:cs typeface="Montserrat"/>
                <a:sym typeface="Montserrat"/>
              </a:rPr>
              <a:t>Self-esteem + optimism + acting courageously</a:t>
            </a:r>
            <a:endParaRPr sz="1700">
              <a:solidFill>
                <a:schemeClr val="dk1"/>
              </a:solidFill>
              <a:latin typeface="Montserrat Medium"/>
              <a:ea typeface="Montserrat Medium"/>
              <a:cs typeface="Montserrat Medium"/>
              <a:sym typeface="Montserrat Medium"/>
            </a:endParaRPr>
          </a:p>
          <a:p>
            <a:pPr indent="-336550" lvl="0" marL="457200" rtl="0" algn="l">
              <a:lnSpc>
                <a:spcPct val="150000"/>
              </a:lnSpc>
              <a:spcBef>
                <a:spcPts val="0"/>
              </a:spcBef>
              <a:spcAft>
                <a:spcPts val="0"/>
              </a:spcAft>
              <a:buClr>
                <a:schemeClr val="dk1"/>
              </a:buClr>
              <a:buSzPts val="1700"/>
              <a:buFont typeface="Montserrat Medium"/>
              <a:buAutoNum type="arabicPeriod"/>
            </a:pPr>
            <a:r>
              <a:rPr lang="en" sz="1700">
                <a:solidFill>
                  <a:schemeClr val="dk1"/>
                </a:solidFill>
                <a:latin typeface="Montserrat Medium"/>
                <a:ea typeface="Montserrat Medium"/>
                <a:cs typeface="Montserrat Medium"/>
                <a:sym typeface="Montserrat Medium"/>
              </a:rPr>
              <a:t>Confidence comes from…</a:t>
            </a:r>
            <a:endParaRPr sz="17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i="1" lang="en" sz="1600">
                <a:solidFill>
                  <a:schemeClr val="dk1"/>
                </a:solidFill>
                <a:latin typeface="Montserrat"/>
                <a:ea typeface="Montserrat"/>
                <a:cs typeface="Montserrat"/>
                <a:sym typeface="Montserrat"/>
              </a:rPr>
              <a:t>- genes</a:t>
            </a:r>
            <a:endParaRPr i="1"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600">
                <a:solidFill>
                  <a:schemeClr val="dk1"/>
                </a:solidFill>
                <a:latin typeface="Montserrat"/>
                <a:ea typeface="Montserrat"/>
                <a:cs typeface="Montserrat"/>
                <a:sym typeface="Montserrat"/>
              </a:rPr>
              <a:t>- environment</a:t>
            </a:r>
            <a:endParaRPr i="1"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i="1" lang="en" sz="1600">
                <a:solidFill>
                  <a:schemeClr val="dk1"/>
                </a:solidFill>
                <a:latin typeface="Montserrat"/>
                <a:ea typeface="Montserrat"/>
                <a:cs typeface="Montserrat"/>
                <a:sym typeface="Montserrat"/>
              </a:rPr>
              <a:t>- your choices</a:t>
            </a:r>
            <a:endParaRPr i="1" sz="16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Medium"/>
              <a:buAutoNum type="arabicPeriod"/>
            </a:pPr>
            <a:r>
              <a:rPr lang="en" sz="1700">
                <a:solidFill>
                  <a:schemeClr val="dk1"/>
                </a:solidFill>
                <a:latin typeface="Montserrat Medium"/>
                <a:ea typeface="Montserrat Medium"/>
                <a:cs typeface="Montserrat Medium"/>
                <a:sym typeface="Montserrat Medium"/>
              </a:rPr>
              <a:t>Which one affected your personality the most?</a:t>
            </a:r>
            <a:endParaRPr sz="17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10" name="Shape 210"/>
        <p:cNvGrpSpPr/>
        <p:nvPr/>
      </p:nvGrpSpPr>
      <p:grpSpPr>
        <a:xfrm>
          <a:off x="0" y="0"/>
          <a:ext cx="0" cy="0"/>
          <a:chOff x="0" y="0"/>
          <a:chExt cx="0" cy="0"/>
        </a:xfrm>
      </p:grpSpPr>
      <p:sp>
        <p:nvSpPr>
          <p:cNvPr id="211" name="Google Shape;211;p49"/>
          <p:cNvSpPr/>
          <p:nvPr/>
        </p:nvSpPr>
        <p:spPr>
          <a:xfrm>
            <a:off x="232925" y="2057400"/>
            <a:ext cx="2885100" cy="86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9"/>
          <p:cNvSpPr txBox="1"/>
          <p:nvPr/>
        </p:nvSpPr>
        <p:spPr>
          <a:xfrm>
            <a:off x="1067850" y="70525"/>
            <a:ext cx="750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ExtraBold"/>
                <a:ea typeface="Montserrat ExtraBold"/>
                <a:cs typeface="Montserrat ExtraBold"/>
                <a:sym typeface="Montserrat ExtraBold"/>
              </a:rPr>
              <a:t>Watch the second part of the video and answer the question.</a:t>
            </a:r>
            <a:endParaRPr sz="1700">
              <a:solidFill>
                <a:schemeClr val="dk1"/>
              </a:solidFill>
              <a:latin typeface="Montserrat ExtraBold"/>
              <a:ea typeface="Montserrat ExtraBold"/>
              <a:cs typeface="Montserrat ExtraBold"/>
              <a:sym typeface="Montserrat ExtraBold"/>
            </a:endParaRPr>
          </a:p>
        </p:txBody>
      </p:sp>
      <p:pic>
        <p:nvPicPr>
          <p:cNvPr descr="View full lesson: http://ed.ted.com/lessons/3-tips-to-boost-your-confidence-ted-ed&#10;&#10;Made in partnership with the Always #LikeAGirl campaign.&#10;&#10;When faced with a big challenge where potential failure seems to lurk at every corner, you’ve probably heard the advice, “Be more confident!” But where does confidence come from, and how can you get more of it? Here are three easy tips to boost your confidence.&#10;&#10;Lesson by TED-Ed, animation by Kozmonot Animation Studio." id="213" name="Google Shape;213;p49" title="3 tips to boost your confidence - TED-Ed">
            <a:hlinkClick r:id="rId3"/>
          </p:cNvPr>
          <p:cNvPicPr preferRelativeResize="0"/>
          <p:nvPr/>
        </p:nvPicPr>
        <p:blipFill>
          <a:blip r:embed="rId4">
            <a:alphaModFix/>
          </a:blip>
          <a:stretch>
            <a:fillRect/>
          </a:stretch>
        </p:blipFill>
        <p:spPr>
          <a:xfrm>
            <a:off x="3348500" y="717025"/>
            <a:ext cx="5795500" cy="4346600"/>
          </a:xfrm>
          <a:prstGeom prst="rect">
            <a:avLst/>
          </a:prstGeom>
          <a:noFill/>
          <a:ln>
            <a:noFill/>
          </a:ln>
        </p:spPr>
      </p:pic>
      <p:sp>
        <p:nvSpPr>
          <p:cNvPr id="214" name="Google Shape;214;p49"/>
          <p:cNvSpPr txBox="1"/>
          <p:nvPr/>
        </p:nvSpPr>
        <p:spPr>
          <a:xfrm>
            <a:off x="278600" y="2071300"/>
            <a:ext cx="28851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latin typeface="Montserrat Medium"/>
                <a:ea typeface="Montserrat Medium"/>
                <a:cs typeface="Montserrat Medium"/>
                <a:sym typeface="Montserrat Medium"/>
              </a:rPr>
              <a:t>What quick-fix tricks are suggested in the video?</a:t>
            </a:r>
            <a:endParaRPr sz="21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18" name="Shape 218"/>
        <p:cNvGrpSpPr/>
        <p:nvPr/>
      </p:nvGrpSpPr>
      <p:grpSpPr>
        <a:xfrm>
          <a:off x="0" y="0"/>
          <a:ext cx="0" cy="0"/>
          <a:chOff x="0" y="0"/>
          <a:chExt cx="0" cy="0"/>
        </a:xfrm>
      </p:grpSpPr>
      <p:sp>
        <p:nvSpPr>
          <p:cNvPr id="219" name="Google Shape;219;p50"/>
          <p:cNvSpPr/>
          <p:nvPr/>
        </p:nvSpPr>
        <p:spPr>
          <a:xfrm>
            <a:off x="1591550" y="786075"/>
            <a:ext cx="5784000" cy="3212100"/>
          </a:xfrm>
          <a:prstGeom prst="roundRect">
            <a:avLst>
              <a:gd fmla="val 16667" name="adj"/>
            </a:avLst>
          </a:prstGeom>
          <a:solidFill>
            <a:schemeClr val="lt2"/>
          </a:solidFill>
          <a:ln cap="flat" cmpd="sng" w="19050">
            <a:solidFill>
              <a:srgbClr val="0B539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0"/>
          <p:cNvSpPr txBox="1"/>
          <p:nvPr/>
        </p:nvSpPr>
        <p:spPr>
          <a:xfrm>
            <a:off x="1664300" y="860625"/>
            <a:ext cx="5638500" cy="30630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dk1"/>
              </a:buClr>
              <a:buSzPts val="1500"/>
              <a:buFont typeface="Montserrat SemiBold"/>
              <a:buAutoNum type="arabicPeriod"/>
            </a:pPr>
            <a:r>
              <a:rPr lang="en" sz="1500">
                <a:solidFill>
                  <a:schemeClr val="dk1"/>
                </a:solidFill>
                <a:latin typeface="Montserrat SemiBold"/>
                <a:ea typeface="Montserrat SemiBold"/>
                <a:cs typeface="Montserrat SemiBold"/>
                <a:sym typeface="Montserrat SemiBold"/>
              </a:rPr>
              <a:t>What quick-fix tricks are suggested in the video?</a:t>
            </a:r>
            <a:endParaRPr sz="1500">
              <a:solidFill>
                <a:schemeClr val="dk1"/>
              </a:solidFill>
              <a:latin typeface="Montserrat SemiBold"/>
              <a:ea typeface="Montserrat SemiBold"/>
              <a:cs typeface="Montserrat SemiBold"/>
              <a:sym typeface="Montserrat SemiBold"/>
            </a:endParaRPr>
          </a:p>
          <a:p>
            <a:pPr indent="-317500" lvl="0" marL="457200" rtl="0" algn="l">
              <a:lnSpc>
                <a:spcPct val="200000"/>
              </a:lnSpc>
              <a:spcBef>
                <a:spcPts val="0"/>
              </a:spcBef>
              <a:spcAft>
                <a:spcPts val="0"/>
              </a:spcAft>
              <a:buClr>
                <a:schemeClr val="dk1"/>
              </a:buClr>
              <a:buSzPts val="1400"/>
              <a:buFont typeface="Montserrat SemiBold"/>
              <a:buChar char="-"/>
            </a:pPr>
            <a:r>
              <a:rPr i="1" lang="en">
                <a:solidFill>
                  <a:schemeClr val="dk1"/>
                </a:solidFill>
                <a:latin typeface="Montserrat SemiBold"/>
                <a:ea typeface="Montserrat SemiBold"/>
                <a:cs typeface="Montserrat SemiBold"/>
                <a:sym typeface="Montserrat SemiBold"/>
              </a:rPr>
              <a:t>picture your success</a:t>
            </a:r>
            <a:endParaRPr i="1">
              <a:solidFill>
                <a:schemeClr val="dk1"/>
              </a:solidFill>
              <a:latin typeface="Montserrat SemiBold"/>
              <a:ea typeface="Montserrat SemiBold"/>
              <a:cs typeface="Montserrat SemiBold"/>
              <a:sym typeface="Montserrat SemiBold"/>
            </a:endParaRPr>
          </a:p>
          <a:p>
            <a:pPr indent="-317500" lvl="0" marL="457200" rtl="0" algn="l">
              <a:lnSpc>
                <a:spcPct val="200000"/>
              </a:lnSpc>
              <a:spcBef>
                <a:spcPts val="0"/>
              </a:spcBef>
              <a:spcAft>
                <a:spcPts val="0"/>
              </a:spcAft>
              <a:buClr>
                <a:schemeClr val="dk1"/>
              </a:buClr>
              <a:buSzPts val="1400"/>
              <a:buFont typeface="Montserrat SemiBold"/>
              <a:buChar char="-"/>
            </a:pPr>
            <a:r>
              <a:rPr i="1" lang="en">
                <a:solidFill>
                  <a:schemeClr val="dk1"/>
                </a:solidFill>
                <a:latin typeface="Montserrat SemiBold"/>
                <a:ea typeface="Montserrat SemiBold"/>
                <a:cs typeface="Montserrat SemiBold"/>
                <a:sym typeface="Montserrat SemiBold"/>
              </a:rPr>
              <a:t>pep talk</a:t>
            </a:r>
            <a:endParaRPr i="1">
              <a:solidFill>
                <a:schemeClr val="dk1"/>
              </a:solidFill>
              <a:latin typeface="Montserrat SemiBold"/>
              <a:ea typeface="Montserrat SemiBold"/>
              <a:cs typeface="Montserrat SemiBold"/>
              <a:sym typeface="Montserrat SemiBold"/>
            </a:endParaRPr>
          </a:p>
          <a:p>
            <a:pPr indent="-317500" lvl="0" marL="457200" rtl="0" algn="l">
              <a:lnSpc>
                <a:spcPct val="200000"/>
              </a:lnSpc>
              <a:spcBef>
                <a:spcPts val="0"/>
              </a:spcBef>
              <a:spcAft>
                <a:spcPts val="0"/>
              </a:spcAft>
              <a:buClr>
                <a:schemeClr val="dk1"/>
              </a:buClr>
              <a:buSzPts val="1400"/>
              <a:buFont typeface="Montserrat SemiBold"/>
              <a:buChar char="-"/>
            </a:pPr>
            <a:r>
              <a:rPr i="1" lang="en">
                <a:solidFill>
                  <a:schemeClr val="dk1"/>
                </a:solidFill>
                <a:latin typeface="Montserrat SemiBold"/>
                <a:ea typeface="Montserrat SemiBold"/>
                <a:cs typeface="Montserrat SemiBold"/>
                <a:sym typeface="Montserrat SemiBold"/>
              </a:rPr>
              <a:t>listening to the music with a deep bass</a:t>
            </a:r>
            <a:endParaRPr i="1">
              <a:solidFill>
                <a:schemeClr val="dk1"/>
              </a:solidFill>
              <a:latin typeface="Montserrat SemiBold"/>
              <a:ea typeface="Montserrat SemiBold"/>
              <a:cs typeface="Montserrat SemiBold"/>
              <a:sym typeface="Montserrat SemiBold"/>
            </a:endParaRPr>
          </a:p>
          <a:p>
            <a:pPr indent="-317500" lvl="0" marL="457200" rtl="0" algn="l">
              <a:lnSpc>
                <a:spcPct val="200000"/>
              </a:lnSpc>
              <a:spcBef>
                <a:spcPts val="0"/>
              </a:spcBef>
              <a:spcAft>
                <a:spcPts val="0"/>
              </a:spcAft>
              <a:buClr>
                <a:schemeClr val="dk1"/>
              </a:buClr>
              <a:buSzPts val="1400"/>
              <a:buFont typeface="Montserrat SemiBold"/>
              <a:buChar char="-"/>
            </a:pPr>
            <a:r>
              <a:rPr i="1" lang="en">
                <a:solidFill>
                  <a:schemeClr val="dk1"/>
                </a:solidFill>
                <a:latin typeface="Montserrat SemiBold"/>
                <a:ea typeface="Montserrat SemiBold"/>
                <a:cs typeface="Montserrat SemiBold"/>
                <a:sym typeface="Montserrat SemiBold"/>
              </a:rPr>
              <a:t>strike a powerful pose</a:t>
            </a:r>
            <a:endParaRPr i="1">
              <a:solidFill>
                <a:schemeClr val="dk1"/>
              </a:solidFill>
              <a:latin typeface="Montserrat SemiBold"/>
              <a:ea typeface="Montserrat SemiBold"/>
              <a:cs typeface="Montserrat SemiBold"/>
              <a:sym typeface="Montserrat SemiBold"/>
            </a:endParaRPr>
          </a:p>
          <a:p>
            <a:pPr indent="-323850" lvl="0" marL="457200" rtl="0" algn="l">
              <a:lnSpc>
                <a:spcPct val="200000"/>
              </a:lnSpc>
              <a:spcBef>
                <a:spcPts val="0"/>
              </a:spcBef>
              <a:spcAft>
                <a:spcPts val="0"/>
              </a:spcAft>
              <a:buClr>
                <a:schemeClr val="dk1"/>
              </a:buClr>
              <a:buSzPts val="1500"/>
              <a:buFont typeface="Montserrat SemiBold"/>
              <a:buAutoNum type="arabicPeriod"/>
            </a:pPr>
            <a:r>
              <a:rPr lang="en" sz="1500">
                <a:solidFill>
                  <a:schemeClr val="dk1"/>
                </a:solidFill>
                <a:latin typeface="Montserrat SemiBold"/>
                <a:ea typeface="Montserrat SemiBold"/>
                <a:cs typeface="Montserrat SemiBold"/>
                <a:sym typeface="Montserrat SemiBold"/>
              </a:rPr>
              <a:t>Which of these tricks do you use? </a:t>
            </a:r>
            <a:endParaRPr sz="1500">
              <a:solidFill>
                <a:schemeClr val="dk1"/>
              </a:solidFill>
              <a:latin typeface="Montserrat SemiBold"/>
              <a:ea typeface="Montserrat SemiBold"/>
              <a:cs typeface="Montserrat SemiBold"/>
              <a:sym typeface="Montserrat SemiBold"/>
            </a:endParaRPr>
          </a:p>
          <a:p>
            <a:pPr indent="-323850" lvl="0" marL="457200" rtl="0" algn="l">
              <a:lnSpc>
                <a:spcPct val="200000"/>
              </a:lnSpc>
              <a:spcBef>
                <a:spcPts val="0"/>
              </a:spcBef>
              <a:spcAft>
                <a:spcPts val="0"/>
              </a:spcAft>
              <a:buClr>
                <a:schemeClr val="dk1"/>
              </a:buClr>
              <a:buSzPts val="1500"/>
              <a:buFont typeface="Montserrat SemiBold"/>
              <a:buAutoNum type="arabicPeriod"/>
            </a:pPr>
            <a:r>
              <a:rPr lang="en" sz="1500">
                <a:solidFill>
                  <a:schemeClr val="dk1"/>
                </a:solidFill>
                <a:latin typeface="Montserrat SemiBold"/>
                <a:ea typeface="Montserrat SemiBold"/>
                <a:cs typeface="Montserrat SemiBold"/>
                <a:sym typeface="Montserrat SemiBold"/>
              </a:rPr>
              <a:t>Do you have any other tips?</a:t>
            </a:r>
            <a:endParaRPr sz="2000">
              <a:solidFill>
                <a:schemeClr val="dk1"/>
              </a:solidFill>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Voodoo Powerpoint Template">
  <a:themeElements>
    <a:clrScheme name="Другая 5">
      <a:dk1>
        <a:srgbClr val="222222"/>
      </a:dk1>
      <a:lt1>
        <a:srgbClr val="F0F0F0"/>
      </a:lt1>
      <a:dk2>
        <a:srgbClr val="FEFFFF"/>
      </a:dk2>
      <a:lt2>
        <a:srgbClr val="FEFFFF"/>
      </a:lt2>
      <a:accent1>
        <a:srgbClr val="FF6B08"/>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